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0" y="121285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– Basic Hardware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73" y="594360"/>
            <a:ext cx="11824547" cy="6096000"/>
          </a:xfrm>
        </p:spPr>
        <p:txBody>
          <a:bodyPr numCol="4"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[ALT]</a:t>
            </a:r>
          </a:p>
          <a:p>
            <a:pPr marL="0" indent="0">
              <a:buNone/>
            </a:pPr>
            <a:r>
              <a:rPr lang="en-US" b="1" dirty="0"/>
              <a:t>Arrow keys [</a:t>
            </a:r>
            <a:r>
              <a:rPr lang="en-US" sz="1900" b="1" dirty="0"/>
              <a:t>← → ↓ ↑</a:t>
            </a:r>
            <a:r>
              <a:rPr lang="en-US" sz="1800" b="1" dirty="0"/>
              <a:t> </a:t>
            </a:r>
            <a:r>
              <a:rPr lang="en-US" b="1" dirty="0"/>
              <a:t>]</a:t>
            </a:r>
            <a:endParaRPr lang="en-US" sz="1900" b="1" dirty="0"/>
          </a:p>
          <a:p>
            <a:pPr marL="0" indent="0">
              <a:buNone/>
            </a:pPr>
            <a:r>
              <a:rPr lang="en-US" b="1" dirty="0"/>
              <a:t>Background</a:t>
            </a:r>
          </a:p>
          <a:p>
            <a:pPr marL="0" indent="0">
              <a:buNone/>
            </a:pPr>
            <a:r>
              <a:rPr lang="en-US" b="1" dirty="0"/>
              <a:t>[←Backspace]</a:t>
            </a:r>
          </a:p>
          <a:p>
            <a:pPr marL="0" indent="0">
              <a:buNone/>
            </a:pPr>
            <a:r>
              <a:rPr lang="en-US" b="1" dirty="0"/>
              <a:t>Bluetooth</a:t>
            </a:r>
          </a:p>
          <a:p>
            <a:pPr marL="0" indent="0">
              <a:buNone/>
            </a:pPr>
            <a:r>
              <a:rPr lang="en-US" b="1" dirty="0"/>
              <a:t>Boot / reboot</a:t>
            </a:r>
          </a:p>
          <a:p>
            <a:pPr marL="0" indent="0">
              <a:buNone/>
            </a:pPr>
            <a:r>
              <a:rPr lang="en-US" b="1" dirty="0"/>
              <a:t>Browser</a:t>
            </a:r>
          </a:p>
          <a:p>
            <a:pPr marL="0" indent="0">
              <a:buNone/>
            </a:pPr>
            <a:r>
              <a:rPr lang="en-US" b="1" dirty="0"/>
              <a:t>[Caps Lock]</a:t>
            </a:r>
          </a:p>
          <a:p>
            <a:pPr marL="0" indent="0">
              <a:buNone/>
            </a:pPr>
            <a:r>
              <a:rPr lang="en-US" b="1" dirty="0"/>
              <a:t>Check boxes</a:t>
            </a:r>
          </a:p>
          <a:p>
            <a:pPr marL="0" indent="0">
              <a:buNone/>
            </a:pPr>
            <a:r>
              <a:rPr lang="en-US" b="1" dirty="0"/>
              <a:t>Click (Right &amp; Left)</a:t>
            </a:r>
          </a:p>
          <a:p>
            <a:pPr marL="0" indent="0">
              <a:buNone/>
            </a:pPr>
            <a:r>
              <a:rPr lang="en-US" b="1" dirty="0"/>
              <a:t>Click and hold </a:t>
            </a:r>
          </a:p>
          <a:p>
            <a:pPr marL="0" indent="0">
              <a:buNone/>
            </a:pPr>
            <a:r>
              <a:rPr lang="en-US" b="1" dirty="0"/>
              <a:t>Cloud drive</a:t>
            </a:r>
          </a:p>
          <a:p>
            <a:pPr marL="0" indent="0">
              <a:buNone/>
            </a:pPr>
            <a:r>
              <a:rPr lang="en-US" b="1" dirty="0"/>
              <a:t>Control / Command</a:t>
            </a:r>
          </a:p>
          <a:p>
            <a:pPr marL="0" indent="0">
              <a:buNone/>
            </a:pPr>
            <a:r>
              <a:rPr lang="en-US" b="1" dirty="0"/>
              <a:t>CPU </a:t>
            </a:r>
            <a:r>
              <a:rPr lang="en-US" sz="2000" b="1" dirty="0"/>
              <a:t>(Central Processing Unit)</a:t>
            </a:r>
          </a:p>
          <a:p>
            <a:pPr marL="0" indent="0">
              <a:buNone/>
            </a:pPr>
            <a:r>
              <a:rPr lang="en-US" b="1" dirty="0"/>
              <a:t>Cursor (</a:t>
            </a:r>
            <a:r>
              <a:rPr lang="en-US" sz="2300" b="1" dirty="0"/>
              <a:t>hand, I-beam, Pointer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Customize (Settings)</a:t>
            </a:r>
          </a:p>
          <a:p>
            <a:pPr marL="0" indent="0">
              <a:buNone/>
            </a:pPr>
            <a:r>
              <a:rPr lang="en-US" b="1" dirty="0"/>
              <a:t>Desktop computer</a:t>
            </a:r>
          </a:p>
          <a:p>
            <a:pPr marL="0" indent="0">
              <a:buNone/>
            </a:pPr>
            <a:r>
              <a:rPr lang="en-US" b="1" dirty="0"/>
              <a:t>Display / Monitor / Screen</a:t>
            </a:r>
          </a:p>
          <a:p>
            <a:pPr marL="0" indent="0">
              <a:buNone/>
            </a:pPr>
            <a:r>
              <a:rPr lang="en-US" b="1" dirty="0"/>
              <a:t>Double &lt;right&gt; click</a:t>
            </a:r>
          </a:p>
          <a:p>
            <a:pPr marL="0" indent="0">
              <a:buNone/>
            </a:pPr>
            <a:r>
              <a:rPr lang="en-US" b="1" dirty="0"/>
              <a:t>Drag and drop</a:t>
            </a:r>
          </a:p>
          <a:p>
            <a:pPr marL="0" indent="0">
              <a:buNone/>
            </a:pPr>
            <a:r>
              <a:rPr lang="en-US" b="1" dirty="0"/>
              <a:t>Drop-down menu (^, &gt;, v)</a:t>
            </a:r>
          </a:p>
          <a:p>
            <a:pPr marL="0" indent="0">
              <a:buNone/>
            </a:pPr>
            <a:r>
              <a:rPr lang="en-US" b="1" dirty="0"/>
              <a:t>[END]</a:t>
            </a:r>
          </a:p>
          <a:p>
            <a:pPr marL="0" indent="0">
              <a:buNone/>
            </a:pPr>
            <a:r>
              <a:rPr lang="en-US" b="1" dirty="0"/>
              <a:t>[Enter] / return</a:t>
            </a:r>
          </a:p>
          <a:p>
            <a:pPr marL="0" indent="0">
              <a:buNone/>
            </a:pPr>
            <a:r>
              <a:rPr lang="en-US" b="1" dirty="0"/>
              <a:t>[ESC]</a:t>
            </a:r>
          </a:p>
          <a:p>
            <a:pPr marL="0" indent="0">
              <a:buNone/>
            </a:pPr>
            <a:r>
              <a:rPr lang="en-US" b="1" dirty="0"/>
              <a:t>File</a:t>
            </a:r>
          </a:p>
          <a:p>
            <a:pPr marL="0" indent="0">
              <a:buNone/>
            </a:pPr>
            <a:r>
              <a:rPr lang="en-US" b="1" dirty="0"/>
              <a:t>Flash drive (USB)</a:t>
            </a:r>
          </a:p>
          <a:p>
            <a:pPr marL="0" indent="0">
              <a:buNone/>
            </a:pPr>
            <a:r>
              <a:rPr lang="en-US" b="1" dirty="0"/>
              <a:t>Folder (Directory)</a:t>
            </a:r>
          </a:p>
          <a:p>
            <a:pPr marL="0" indent="0">
              <a:buNone/>
            </a:pPr>
            <a:r>
              <a:rPr lang="en-US" b="1" dirty="0"/>
              <a:t>Full Screen</a:t>
            </a:r>
          </a:p>
          <a:p>
            <a:pPr marL="0" indent="0">
              <a:buNone/>
            </a:pPr>
            <a:r>
              <a:rPr lang="en-US" b="1" dirty="0"/>
              <a:t>Function keys</a:t>
            </a:r>
          </a:p>
          <a:p>
            <a:pPr marL="0" indent="0">
              <a:buNone/>
            </a:pPr>
            <a:r>
              <a:rPr lang="en-US" b="1" dirty="0"/>
              <a:t>Hand (cursor)</a:t>
            </a:r>
          </a:p>
          <a:p>
            <a:pPr marL="0" indent="0">
              <a:buNone/>
            </a:pPr>
            <a:r>
              <a:rPr lang="en-US" b="1" dirty="0"/>
              <a:t>Hard drive (C:)</a:t>
            </a:r>
          </a:p>
          <a:p>
            <a:pPr marL="0" indent="0">
              <a:buNone/>
            </a:pPr>
            <a:r>
              <a:rPr lang="en-US" b="1" dirty="0"/>
              <a:t>Hardware</a:t>
            </a:r>
          </a:p>
          <a:p>
            <a:pPr marL="0" indent="0">
              <a:buNone/>
            </a:pPr>
            <a:r>
              <a:rPr lang="en-US" b="1" dirty="0"/>
              <a:t>Highlight (Select)</a:t>
            </a:r>
          </a:p>
          <a:p>
            <a:pPr marL="0" indent="0">
              <a:buNone/>
            </a:pPr>
            <a:r>
              <a:rPr lang="en-US" b="1" dirty="0"/>
              <a:t>[HOME]</a:t>
            </a:r>
          </a:p>
          <a:p>
            <a:pPr marL="0" indent="0">
              <a:buNone/>
            </a:pPr>
            <a:r>
              <a:rPr lang="en-US" b="1" dirty="0"/>
              <a:t>Hover</a:t>
            </a:r>
          </a:p>
          <a:p>
            <a:pPr marL="0" indent="0">
              <a:buNone/>
            </a:pPr>
            <a:r>
              <a:rPr lang="en-US" b="1" dirty="0"/>
              <a:t>I-beam (cursor)</a:t>
            </a:r>
          </a:p>
          <a:p>
            <a:pPr marL="0" indent="0">
              <a:buNone/>
            </a:pPr>
            <a:r>
              <a:rPr lang="en-US" b="1" dirty="0"/>
              <a:t>Icon</a:t>
            </a:r>
          </a:p>
          <a:p>
            <a:pPr marL="0" indent="0">
              <a:buNone/>
            </a:pPr>
            <a:r>
              <a:rPr lang="en-US" b="1" dirty="0"/>
              <a:t>Joy stick</a:t>
            </a:r>
          </a:p>
          <a:p>
            <a:pPr marL="0" indent="0">
              <a:buNone/>
            </a:pPr>
            <a:r>
              <a:rPr lang="en-US" b="1" dirty="0"/>
              <a:t>Laptop</a:t>
            </a:r>
          </a:p>
          <a:p>
            <a:pPr marL="0" indent="0">
              <a:buNone/>
            </a:pPr>
            <a:r>
              <a:rPr lang="en-US" b="1" dirty="0"/>
              <a:t>Log in / Log out</a:t>
            </a:r>
          </a:p>
          <a:p>
            <a:pPr marL="0" indent="0">
              <a:buNone/>
            </a:pPr>
            <a:r>
              <a:rPr lang="en-US" b="1" dirty="0"/>
              <a:t>Menu : Bar, …,     ,        </a:t>
            </a:r>
          </a:p>
          <a:p>
            <a:pPr marL="0" indent="0">
              <a:buNone/>
            </a:pPr>
            <a:r>
              <a:rPr lang="en-US" b="1" dirty="0"/>
              <a:t>Microphone</a:t>
            </a:r>
          </a:p>
          <a:p>
            <a:pPr marL="0" indent="0">
              <a:buNone/>
            </a:pPr>
            <a:r>
              <a:rPr lang="en-US" b="1" dirty="0"/>
              <a:t>Monitor / Screen / Display</a:t>
            </a:r>
          </a:p>
          <a:p>
            <a:pPr marL="0" indent="0">
              <a:buNone/>
            </a:pPr>
            <a:r>
              <a:rPr lang="en-US" b="1" dirty="0"/>
              <a:t>Mouse</a:t>
            </a:r>
          </a:p>
          <a:p>
            <a:pPr marL="0" indent="0">
              <a:buNone/>
            </a:pPr>
            <a:r>
              <a:rPr lang="en-US" b="1" dirty="0"/>
              <a:t>Mute / Unmute</a:t>
            </a:r>
          </a:p>
          <a:p>
            <a:pPr marL="0" indent="0">
              <a:buNone/>
            </a:pPr>
            <a:r>
              <a:rPr lang="en-US" b="1" dirty="0"/>
              <a:t>Navigation menu</a:t>
            </a:r>
          </a:p>
          <a:p>
            <a:pPr marL="0" indent="0">
              <a:buNone/>
            </a:pPr>
            <a:r>
              <a:rPr lang="en-US" b="1" dirty="0"/>
              <a:t>Peripherals</a:t>
            </a:r>
          </a:p>
          <a:p>
            <a:pPr marL="0" indent="0">
              <a:buNone/>
            </a:pPr>
            <a:r>
              <a:rPr lang="en-US" b="1" dirty="0"/>
              <a:t>Pointer (Cursor)</a:t>
            </a:r>
          </a:p>
          <a:p>
            <a:pPr marL="0" indent="0">
              <a:buNone/>
            </a:pPr>
            <a:r>
              <a:rPr lang="en-US" b="1" dirty="0"/>
              <a:t>Radio buttons</a:t>
            </a:r>
          </a:p>
          <a:p>
            <a:pPr marL="0" indent="0">
              <a:buNone/>
            </a:pPr>
            <a:r>
              <a:rPr lang="en-US" b="1" dirty="0"/>
              <a:t>Recycle bin (WIN)</a:t>
            </a:r>
          </a:p>
          <a:p>
            <a:pPr marL="457200" lvl="1" indent="0">
              <a:buNone/>
            </a:pPr>
            <a:r>
              <a:rPr lang="en-US" b="1" dirty="0"/>
              <a:t>Trash (Mac)</a:t>
            </a:r>
          </a:p>
          <a:p>
            <a:pPr marL="0" indent="0">
              <a:buNone/>
            </a:pPr>
            <a:r>
              <a:rPr lang="en-US" b="1" dirty="0"/>
              <a:t>Right click (Menu)</a:t>
            </a:r>
          </a:p>
          <a:p>
            <a:pPr marL="0" indent="0">
              <a:buNone/>
            </a:pPr>
            <a:r>
              <a:rPr lang="en-US" b="1" dirty="0"/>
              <a:t>Screen / Display / Monitor</a:t>
            </a:r>
          </a:p>
          <a:p>
            <a:pPr marL="0" indent="0">
              <a:buNone/>
            </a:pPr>
            <a:r>
              <a:rPr lang="en-US" b="1" dirty="0"/>
              <a:t>Scroll Bar [← → ↓ ↑</a:t>
            </a:r>
            <a:r>
              <a:rPr lang="en-US" sz="2400" b="1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Scroll Wheel</a:t>
            </a:r>
          </a:p>
          <a:p>
            <a:pPr marL="0" indent="0">
              <a:buNone/>
            </a:pPr>
            <a:r>
              <a:rPr lang="en-US" b="1" dirty="0"/>
              <a:t>Settings (Customize)</a:t>
            </a:r>
          </a:p>
          <a:p>
            <a:pPr marL="0" indent="0">
              <a:buNone/>
            </a:pPr>
            <a:r>
              <a:rPr lang="en-US" b="1" dirty="0"/>
              <a:t>[Shift]</a:t>
            </a:r>
          </a:p>
          <a:p>
            <a:pPr marL="0" indent="0">
              <a:buNone/>
            </a:pPr>
            <a:r>
              <a:rPr lang="en-US" b="1" dirty="0"/>
              <a:t>Shortcut</a:t>
            </a:r>
          </a:p>
          <a:p>
            <a:pPr marL="0" indent="0">
              <a:buNone/>
            </a:pPr>
            <a:r>
              <a:rPr lang="en-US" b="1" dirty="0"/>
              <a:t>Software</a:t>
            </a:r>
          </a:p>
          <a:p>
            <a:pPr marL="0" indent="0">
              <a:buNone/>
            </a:pPr>
            <a:r>
              <a:rPr lang="en-US" b="1" dirty="0"/>
              <a:t>[spacebar]</a:t>
            </a:r>
          </a:p>
          <a:p>
            <a:pPr marL="0" indent="0">
              <a:buNone/>
            </a:pPr>
            <a:r>
              <a:rPr lang="en-US" b="1" dirty="0"/>
              <a:t>Speaker / Headphones</a:t>
            </a:r>
          </a:p>
          <a:p>
            <a:pPr marL="0" indent="0">
              <a:buNone/>
            </a:pPr>
            <a:r>
              <a:rPr lang="en-US" b="1" dirty="0"/>
              <a:t>Spinning wheel</a:t>
            </a:r>
          </a:p>
          <a:p>
            <a:pPr marL="0" indent="0">
              <a:buNone/>
            </a:pPr>
            <a:r>
              <a:rPr lang="en-US" b="1" dirty="0"/>
              <a:t>System Unit (CPU)</a:t>
            </a:r>
          </a:p>
          <a:p>
            <a:pPr marL="0" indent="0">
              <a:buNone/>
            </a:pPr>
            <a:r>
              <a:rPr lang="en-US" b="1" dirty="0"/>
              <a:t>[TAB] / tab stop</a:t>
            </a:r>
          </a:p>
          <a:p>
            <a:pPr marL="0" indent="0">
              <a:buNone/>
            </a:pPr>
            <a:r>
              <a:rPr lang="en-US" b="1" dirty="0"/>
              <a:t>Tablet</a:t>
            </a:r>
          </a:p>
          <a:p>
            <a:pPr marL="0" indent="0">
              <a:buNone/>
            </a:pPr>
            <a:r>
              <a:rPr lang="en-US" b="1" dirty="0"/>
              <a:t>Thumb / Jump / USB drive </a:t>
            </a:r>
          </a:p>
          <a:p>
            <a:pPr marL="0" indent="0">
              <a:buNone/>
            </a:pPr>
            <a:r>
              <a:rPr lang="en-US" b="1" dirty="0"/>
              <a:t>Trackpad / Mouse Pad</a:t>
            </a:r>
          </a:p>
          <a:p>
            <a:pPr marL="0" indent="0">
              <a:buNone/>
            </a:pPr>
            <a:r>
              <a:rPr lang="en-US" b="1" dirty="0"/>
              <a:t>Update</a:t>
            </a:r>
          </a:p>
          <a:p>
            <a:pPr marL="0" indent="0">
              <a:buNone/>
            </a:pPr>
            <a:r>
              <a:rPr lang="en-US" b="1" dirty="0"/>
              <a:t>USB port (2.0, 3.0)</a:t>
            </a:r>
          </a:p>
          <a:p>
            <a:pPr marL="0" indent="0">
              <a:buNone/>
            </a:pPr>
            <a:r>
              <a:rPr lang="en-US" b="1" dirty="0"/>
              <a:t>Username</a:t>
            </a:r>
          </a:p>
          <a:p>
            <a:pPr marL="0" indent="0">
              <a:buNone/>
            </a:pPr>
            <a:r>
              <a:rPr lang="en-US" b="1" dirty="0"/>
              <a:t>Volume</a:t>
            </a:r>
          </a:p>
          <a:p>
            <a:pPr marL="0" indent="0">
              <a:buNone/>
            </a:pPr>
            <a:r>
              <a:rPr lang="en-US" b="1" dirty="0" err="1"/>
              <a:t>WiFi</a:t>
            </a:r>
            <a:r>
              <a:rPr lang="en-US" b="1" dirty="0"/>
              <a:t> (internet)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55" y="0"/>
            <a:ext cx="2133600" cy="561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746" y="1924475"/>
            <a:ext cx="252248" cy="2522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61D561-BF3D-E0C2-51CE-877CCBF49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444" y="1881448"/>
            <a:ext cx="2476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68" y="149542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– Standards and Learning Objectives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55" y="0"/>
            <a:ext cx="2133600" cy="561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7968" y="683260"/>
            <a:ext cx="11163563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1. Distinguish between different types of devices (tablets, desktop and laptop computers).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2. Identify speciﬁc computer hardware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(system unit, monitor, printer,  keyboard, mouse or touchpad, ports,  touchscreen).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3. Log on to and shut down a computer.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4. Demonstrate knowledge of keys on keyboard: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 (Enter, Shift, Control, Backspace, Delete, Arrow Keys, Tab, Caps Lock, Number Lock).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5. Identify types of mice: mouse and touchpad.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6. Identify mouse pointer shapes and the functions they represent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(spinning wheel (loading), </a:t>
            </a:r>
            <a:r>
              <a:rPr lang="en-US" sz="2000" dirty="0" err="1"/>
              <a:t>iBeam</a:t>
            </a:r>
            <a:r>
              <a:rPr lang="en-US" sz="2000" dirty="0"/>
              <a:t> (text), arrow (basic clicking), hand pointer (clickable links)).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7. Demonstrate knowledge and appropriate use of mouse clicks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(right-click, left-click, and double click).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8. Drag and drop.</a:t>
            </a:r>
          </a:p>
        </p:txBody>
      </p:sp>
    </p:spTree>
    <p:extLst>
      <p:ext uri="{BB962C8B-B14F-4D97-AF65-F5344CB8AC3E}">
        <p14:creationId xmlns:p14="http://schemas.microsoft.com/office/powerpoint/2010/main" val="265655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36" y="210185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– Standards and Learning Objectives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55" y="0"/>
            <a:ext cx="2133600" cy="561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7968" y="683260"/>
            <a:ext cx="10781512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9. Utilize common controls for screen interaction </a:t>
            </a:r>
          </a:p>
          <a:p>
            <a:pPr>
              <a:lnSpc>
                <a:spcPct val="150000"/>
              </a:lnSpc>
            </a:pPr>
            <a:r>
              <a:rPr lang="en-US" dirty="0"/>
              <a:t>	(selecting check boxes,  using drop-down menus, scrolling). (lesson 6)</a:t>
            </a:r>
          </a:p>
          <a:p>
            <a:pPr>
              <a:lnSpc>
                <a:spcPct val="150000"/>
              </a:lnSpc>
            </a:pPr>
            <a:r>
              <a:rPr lang="en-US" dirty="0"/>
              <a:t>10. Access and control audio output features (volume, mute, speakers and headphones).</a:t>
            </a:r>
          </a:p>
          <a:p>
            <a:pPr>
              <a:lnSpc>
                <a:spcPct val="150000"/>
              </a:lnSpc>
            </a:pPr>
            <a:r>
              <a:rPr lang="en-US" dirty="0"/>
              <a:t>11. Identify icons on desktop. (lesson 6)</a:t>
            </a:r>
          </a:p>
          <a:p>
            <a:pPr>
              <a:lnSpc>
                <a:spcPct val="150000"/>
              </a:lnSpc>
            </a:pPr>
            <a:r>
              <a:rPr lang="en-US" dirty="0"/>
              <a:t>12. Demonstrate ability to trash and retrieve items using the trash or recycle bin.</a:t>
            </a:r>
          </a:p>
          <a:p>
            <a:pPr>
              <a:lnSpc>
                <a:spcPct val="150000"/>
              </a:lnSpc>
            </a:pPr>
            <a:r>
              <a:rPr lang="en-US" dirty="0"/>
              <a:t>13. Demonstrate understanding that it is possible to customize a computer for increased accessibility </a:t>
            </a:r>
          </a:p>
          <a:p>
            <a:pPr>
              <a:lnSpc>
                <a:spcPct val="150000"/>
              </a:lnSpc>
            </a:pPr>
            <a:r>
              <a:rPr lang="en-US" dirty="0"/>
              <a:t>	(customizing a mouse for left-handed use and sensitivity, and changing screen resolution on a monitor).</a:t>
            </a:r>
          </a:p>
          <a:p>
            <a:pPr>
              <a:lnSpc>
                <a:spcPct val="150000"/>
              </a:lnSpc>
            </a:pPr>
            <a:r>
              <a:rPr lang="en-US" dirty="0"/>
              <a:t>14. Demonstrate understanding that software programs are upgraded periodically to ﬁx bugs and increase utility, and that different versions may be installed on different computers.</a:t>
            </a:r>
          </a:p>
          <a:p>
            <a:pPr>
              <a:lnSpc>
                <a:spcPct val="150000"/>
              </a:lnSpc>
            </a:pPr>
            <a:r>
              <a:rPr lang="en-US" dirty="0"/>
              <a:t>15. Identify mechanisms for storing ﬁles (ﬂash drives, hard drives, cloud-based storage).</a:t>
            </a:r>
          </a:p>
          <a:p>
            <a:pPr>
              <a:lnSpc>
                <a:spcPct val="150000"/>
              </a:lnSpc>
            </a:pPr>
            <a:r>
              <a:rPr lang="en-US" dirty="0"/>
              <a:t>16. Identify whether or not a computer is connected to the internet.</a:t>
            </a:r>
          </a:p>
          <a:p>
            <a:pPr>
              <a:lnSpc>
                <a:spcPct val="150000"/>
              </a:lnSpc>
            </a:pPr>
            <a:r>
              <a:rPr lang="en-US" dirty="0"/>
              <a:t>17. Identify and locate camera and mic on laptops, tablets. (may not have hardware)</a:t>
            </a:r>
          </a:p>
          <a:p>
            <a:pPr>
              <a:lnSpc>
                <a:spcPct val="150000"/>
              </a:lnSpc>
            </a:pPr>
            <a:r>
              <a:rPr lang="en-US" dirty="0"/>
              <a:t>18. Turn 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233988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187476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– Lesson Outlines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55" y="0"/>
            <a:ext cx="2133600" cy="5619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2248" y="715645"/>
            <a:ext cx="104210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Pre-test:  </a:t>
            </a:r>
            <a:r>
              <a:rPr lang="en-US" sz="2000" dirty="0"/>
              <a:t>Give learners the Northstar Digital Literacy Assessment: Basic Computer Skills in order to assess the standards on which learners need additional practice.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248" y="1776717"/>
            <a:ext cx="84030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1: Devices and Computer Log On</a:t>
            </a:r>
          </a:p>
          <a:p>
            <a:r>
              <a:rPr lang="en-US" sz="2000" dirty="0"/>
              <a:t>1. Distinguish between different types of devices.</a:t>
            </a:r>
          </a:p>
          <a:p>
            <a:r>
              <a:rPr lang="en-US" sz="2000" dirty="0"/>
              <a:t>2. Identify speciﬁc computer hardware.</a:t>
            </a:r>
          </a:p>
          <a:p>
            <a:r>
              <a:rPr lang="en-US" sz="2000" dirty="0"/>
              <a:t>3. Log on to and shut down a computer.</a:t>
            </a:r>
          </a:p>
          <a:p>
            <a:r>
              <a:rPr lang="en-US" sz="2000" dirty="0"/>
              <a:t>5. Identify types of mice: mouse and touchpad.</a:t>
            </a:r>
          </a:p>
          <a:p>
            <a:r>
              <a:rPr lang="en-US" sz="2000" dirty="0"/>
              <a:t>7. Demonstrate knowledge and appropriate use of mouse clicks.</a:t>
            </a:r>
          </a:p>
          <a:p>
            <a:r>
              <a:rPr lang="en-US" sz="2000" dirty="0"/>
              <a:t>18. Turn computer and monitor on and off.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2248" y="4428490"/>
            <a:ext cx="113669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2: Mouse Skills</a:t>
            </a:r>
          </a:p>
          <a:p>
            <a:r>
              <a:rPr lang="en-US" sz="2000" dirty="0"/>
              <a:t>7. Demonstrate knowledge and appropriate use of mouse clicks (right-click, left-click, and double click).</a:t>
            </a:r>
          </a:p>
          <a:p>
            <a:r>
              <a:rPr lang="en-US" sz="2000" dirty="0"/>
              <a:t>8. Drag and drop.</a:t>
            </a:r>
          </a:p>
          <a:p>
            <a:r>
              <a:rPr lang="en-US" sz="2000" dirty="0"/>
              <a:t>11. Identify icons on desktop.</a:t>
            </a:r>
          </a:p>
        </p:txBody>
      </p:sp>
    </p:spTree>
    <p:extLst>
      <p:ext uri="{BB962C8B-B14F-4D97-AF65-F5344CB8AC3E}">
        <p14:creationId xmlns:p14="http://schemas.microsoft.com/office/powerpoint/2010/main" val="324208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168215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– Lesson Outlines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55" y="0"/>
            <a:ext cx="2133600" cy="561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8011" y="715645"/>
            <a:ext cx="1081146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3: Mouse Shapes</a:t>
            </a:r>
          </a:p>
          <a:p>
            <a:r>
              <a:rPr lang="en-US" sz="2000" dirty="0"/>
              <a:t>6. Identify mouse pointer shapes and the functions they represent</a:t>
            </a:r>
          </a:p>
          <a:p>
            <a:r>
              <a:rPr lang="en-US" sz="2000" dirty="0"/>
              <a:t>	 (spinning wheel (loading), </a:t>
            </a:r>
            <a:r>
              <a:rPr lang="en-US" sz="2000" dirty="0" err="1"/>
              <a:t>iBeam</a:t>
            </a:r>
            <a:r>
              <a:rPr lang="en-US" sz="2000" dirty="0"/>
              <a:t> (text), arrow (basic clicking), hand pointer (clickable links)).</a:t>
            </a:r>
          </a:p>
          <a:p>
            <a:r>
              <a:rPr lang="en-US" sz="2000" dirty="0"/>
              <a:t>10. Access and control audio output features (volume, mute, speakers and headphones).</a:t>
            </a:r>
          </a:p>
          <a:p>
            <a:r>
              <a:rPr lang="en-US" sz="2000" dirty="0"/>
              <a:t>16. Identify whether or not a computer is connected to the internet.</a:t>
            </a:r>
          </a:p>
        </p:txBody>
      </p:sp>
      <p:sp>
        <p:nvSpPr>
          <p:cNvPr id="8" name="Rectangle 7"/>
          <p:cNvSpPr/>
          <p:nvPr/>
        </p:nvSpPr>
        <p:spPr>
          <a:xfrm>
            <a:off x="268010" y="3030202"/>
            <a:ext cx="108114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4: Fixing Typos</a:t>
            </a:r>
          </a:p>
          <a:p>
            <a:r>
              <a:rPr lang="en-US" sz="2000" dirty="0"/>
              <a:t>4. Demonstrate knowledge of keys on keyboard </a:t>
            </a:r>
          </a:p>
          <a:p>
            <a:r>
              <a:rPr lang="en-US" sz="2000" dirty="0"/>
              <a:t>	Enter, Shift, Control, Backspace, Delete, Arrow Keys, Tab, Caps Lock, Number Lock).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011" y="4790762"/>
            <a:ext cx="102633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5: Keyboard Keys</a:t>
            </a:r>
          </a:p>
          <a:p>
            <a:r>
              <a:rPr lang="en-US" sz="2000" dirty="0"/>
              <a:t>4. Demonstrate knowledge of keys on keyboard </a:t>
            </a:r>
          </a:p>
          <a:p>
            <a:r>
              <a:rPr lang="en-US" sz="2000" dirty="0"/>
              <a:t>	(Enter, Shift, Control, Backspace, Delete, Arrow Keys, Tab, Caps Lock, Number Lock).</a:t>
            </a:r>
          </a:p>
        </p:txBody>
      </p:sp>
    </p:spTree>
    <p:extLst>
      <p:ext uri="{BB962C8B-B14F-4D97-AF65-F5344CB8AC3E}">
        <p14:creationId xmlns:p14="http://schemas.microsoft.com/office/powerpoint/2010/main" val="112672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159571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 – Lesson Outlines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55" y="0"/>
            <a:ext cx="2133600" cy="561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8011" y="715645"/>
            <a:ext cx="108114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6: Drives and File Movement</a:t>
            </a:r>
          </a:p>
          <a:p>
            <a:r>
              <a:rPr lang="en-US" sz="2000" dirty="0"/>
              <a:t>12. Demonstrate ability to trash and retrieve items using the trash or recycle bin.</a:t>
            </a:r>
          </a:p>
          <a:p>
            <a:r>
              <a:rPr lang="en-US" sz="2000" dirty="0"/>
              <a:t>15. Identify mechanisms for storing ﬁles (ﬂash drives, hard drives, cloud-based storage).</a:t>
            </a:r>
          </a:p>
          <a:p>
            <a:r>
              <a:rPr lang="en-US" sz="2000" dirty="0"/>
              <a:t>17. Identify and locate camera and mic on laptops, tablets.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68010" y="2541471"/>
            <a:ext cx="108114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7: Screen Interaction</a:t>
            </a:r>
          </a:p>
          <a:p>
            <a:r>
              <a:rPr lang="en-US" sz="2000" dirty="0"/>
              <a:t>9. Utilize common controls for screen interaction </a:t>
            </a:r>
          </a:p>
          <a:p>
            <a:r>
              <a:rPr lang="en-US" sz="2000" dirty="0"/>
              <a:t>	(selecting check boxes, using drop-down menus, scrolling).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68010" y="3797534"/>
            <a:ext cx="114773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8: Customizing and Updates</a:t>
            </a:r>
          </a:p>
          <a:p>
            <a:r>
              <a:rPr lang="en-US" sz="2000" dirty="0"/>
              <a:t>13. Demonstrate understanding that it is possible to customize a computer for increased accessibility (customizing a mouse for left-handed use, sensitivity, and changing screen resolution on a monitor).</a:t>
            </a:r>
          </a:p>
          <a:p>
            <a:r>
              <a:rPr lang="en-US" sz="2000" dirty="0"/>
              <a:t>14. Demonstrate understanding that software programs are upgraded periodically to ﬁx bugs and increase utility, and that different versions may be installed on different computers.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68009" y="6000226"/>
            <a:ext cx="11477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Post-test: </a:t>
            </a:r>
            <a:r>
              <a:rPr lang="en-US" dirty="0"/>
              <a:t>Give learners the Northstar Digital Literacy Assessment: Basic Computer Skills in order to assess learning.</a:t>
            </a:r>
          </a:p>
        </p:txBody>
      </p:sp>
    </p:spTree>
    <p:extLst>
      <p:ext uri="{BB962C8B-B14F-4D97-AF65-F5344CB8AC3E}">
        <p14:creationId xmlns:p14="http://schemas.microsoft.com/office/powerpoint/2010/main" val="403177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1058</Words>
  <Application>Microsoft Office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Unit 1 – Basic Hardware Vocabulary</vt:lpstr>
      <vt:lpstr>Unit 1 – Standards and Learning Objectives</vt:lpstr>
      <vt:lpstr>Unit 1 – Standards and Learning Objectives</vt:lpstr>
      <vt:lpstr>Unit 1 – Lesson Outlines</vt:lpstr>
      <vt:lpstr>Unit 1 – Lesson Outlines</vt:lpstr>
      <vt:lpstr>Unit 1 – Lesson Outlines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Nolan Tomboulian</cp:lastModifiedBy>
  <cp:revision>35</cp:revision>
  <cp:lastPrinted>2023-08-21T20:57:28Z</cp:lastPrinted>
  <dcterms:created xsi:type="dcterms:W3CDTF">2023-08-15T18:20:15Z</dcterms:created>
  <dcterms:modified xsi:type="dcterms:W3CDTF">2024-01-15T23:45:33Z</dcterms:modified>
</cp:coreProperties>
</file>