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26"/>
  </p:notesMasterIdLst>
  <p:handoutMasterIdLst>
    <p:handoutMasterId r:id="rId27"/>
  </p:handoutMasterIdLst>
  <p:sldIdLst>
    <p:sldId id="383" r:id="rId2"/>
    <p:sldId id="318" r:id="rId3"/>
    <p:sldId id="336" r:id="rId4"/>
    <p:sldId id="377" r:id="rId5"/>
    <p:sldId id="328" r:id="rId6"/>
    <p:sldId id="358" r:id="rId7"/>
    <p:sldId id="375" r:id="rId8"/>
    <p:sldId id="338" r:id="rId9"/>
    <p:sldId id="341" r:id="rId10"/>
    <p:sldId id="359" r:id="rId11"/>
    <p:sldId id="378" r:id="rId12"/>
    <p:sldId id="360" r:id="rId13"/>
    <p:sldId id="342" r:id="rId14"/>
    <p:sldId id="343" r:id="rId15"/>
    <p:sldId id="344" r:id="rId16"/>
    <p:sldId id="345" r:id="rId17"/>
    <p:sldId id="368" r:id="rId18"/>
    <p:sldId id="370" r:id="rId19"/>
    <p:sldId id="380" r:id="rId20"/>
    <p:sldId id="371" r:id="rId21"/>
    <p:sldId id="381" r:id="rId22"/>
    <p:sldId id="346" r:id="rId23"/>
    <p:sldId id="382" r:id="rId24"/>
    <p:sldId id="384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stageView" id="{BAAF50BC-32AC-4518-948A-FCC35B065D5E}">
          <p14:sldIdLst>
            <p14:sldId id="383"/>
            <p14:sldId id="318"/>
            <p14:sldId id="336"/>
            <p14:sldId id="377"/>
            <p14:sldId id="328"/>
            <p14:sldId id="358"/>
            <p14:sldId id="375"/>
            <p14:sldId id="338"/>
            <p14:sldId id="341"/>
            <p14:sldId id="359"/>
            <p14:sldId id="378"/>
            <p14:sldId id="360"/>
            <p14:sldId id="342"/>
            <p14:sldId id="343"/>
            <p14:sldId id="344"/>
            <p14:sldId id="345"/>
            <p14:sldId id="368"/>
            <p14:sldId id="370"/>
            <p14:sldId id="380"/>
            <p14:sldId id="371"/>
            <p14:sldId id="381"/>
            <p14:sldId id="346"/>
            <p14:sldId id="382"/>
            <p14:sldId id="3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66"/>
    <a:srgbClr val="00CCFF"/>
    <a:srgbClr val="008000"/>
    <a:srgbClr val="292929"/>
    <a:srgbClr val="4D4D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6" autoAdjust="0"/>
    <p:restoredTop sz="95111" autoAdjust="0"/>
  </p:normalViewPr>
  <p:slideViewPr>
    <p:cSldViewPr>
      <p:cViewPr>
        <p:scale>
          <a:sx n="71" d="100"/>
          <a:sy n="71" d="100"/>
        </p:scale>
        <p:origin x="1338" y="-2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1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74" y="-90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897ED3-7443-49E0-A636-83B5B37F6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7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CD1171A-1A40-429D-95BD-2EBBD495B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67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171A-1A40-429D-95BD-2EBBD495BF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3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171A-1A40-429D-95BD-2EBBD495BF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3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171A-1A40-429D-95BD-2EBBD495BF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0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1171A-1A40-429D-95BD-2EBBD495BF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0D5EF-622A-4EA4-8AFB-CDD12F6B1A1C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0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BBFFA-758B-4DAC-AC38-3E2271D6496F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DE85D-1E3F-4A04-8E16-DE8DD4A9B3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9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14F8A-760C-440B-9651-CF8C8BFAB5E5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3EEA2-7CE1-4A93-92C0-2685ADD03A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5EA8F-654D-4E95-9140-1834904463DC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9C439-AD9B-4955-BDBF-321F5215D1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93248-36EC-4230-9418-633358E25B83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6F1B5-A2DD-491E-8DB5-1055758FE6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AD5DA-F372-44B3-BD55-D250E9C6B983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6EE12-93B2-407F-A18C-E7C7D27F3B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9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08BFA-A90C-4352-BAA0-3A2DF5B1975B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63A97-3EFE-4B72-BA69-7908C60A16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0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D296D-A3B6-440D-A952-4C0E5E62F9D8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A1A8-1297-4B75-95B8-EF2B7E37F9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5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1EB57-C947-40F8-A1F8-1C1334AE9AA9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DCB8-1592-4CF9-8E94-650A750780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3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1B427-AF23-40FB-A59B-969987E3077B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115F0-49AE-40A1-BF70-6043CF6B5C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0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5D830-EA6C-4B62-9E7D-0082BD3DD224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2D2F4-F2C2-40FB-8A70-45AF32F6F2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18B0E9-21ED-4839-B962-F5BC8DF01E75}" type="datetime1">
              <a:rPr lang="en-US" smtClean="0"/>
              <a:t>6/15/2014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E730F2-63A9-49D8-B50F-45478A4B49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hyperlink" Target="mailto:Tomboulian@Yahoo.com" TargetMode="External"/><Relationship Id="rId9" Type="http://schemas.openxmlformats.org/officeDocument/2006/relationships/hyperlink" Target="03_Navigation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omboulian@Yahoo.com" TargetMode="Externa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DCB8-1592-4CF9-8E94-650A7507800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 descr="CCC Logo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582" y="405271"/>
            <a:ext cx="4026664" cy="1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81844" y="2309392"/>
            <a:ext cx="5253337" cy="50405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38100">
                  <a:solidFill>
                    <a:srgbClr val="333333"/>
                  </a:solidFill>
                  <a:round/>
                  <a:headEnd/>
                  <a:tailEnd/>
                </a:ln>
                <a:noFill/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Excel 2010</a:t>
            </a:r>
            <a:endParaRPr lang="en-US" sz="3600" kern="10" spc="0" dirty="0">
              <a:ln w="38100">
                <a:solidFill>
                  <a:srgbClr val="333333"/>
                </a:solidFill>
                <a:round/>
                <a:headEnd/>
                <a:tailEnd/>
              </a:ln>
              <a:noFill/>
              <a:effectLst>
                <a:outerShdw sx="1000" sy="1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1644" y="4318867"/>
            <a:ext cx="4842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Nolan Tomboulian</a:t>
            </a:r>
          </a:p>
          <a:p>
            <a:pPr algn="ctr"/>
            <a:r>
              <a:rPr lang="en-US" sz="2800" dirty="0" smtClean="0"/>
              <a:t>252-675-0176</a:t>
            </a:r>
          </a:p>
          <a:p>
            <a:pPr algn="ctr"/>
            <a:r>
              <a:rPr lang="en-US" sz="2800" dirty="0" smtClean="0">
                <a:hlinkClick r:id="rId4"/>
              </a:rPr>
              <a:t>Tomboulian@Yahoo.com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Tomboulian.Info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3" y="4491982"/>
            <a:ext cx="2076754" cy="177763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6413"/>
            <a:ext cx="1600200" cy="13862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31" y="467525"/>
            <a:ext cx="1571625" cy="13639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769730" y="3110278"/>
            <a:ext cx="7906726" cy="107544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Backstage View</a:t>
            </a:r>
            <a:endParaRPr lang="en-US" sz="3600" kern="10" spc="0" dirty="0"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sx="1000" sy="1000" rotWithShape="0">
                  <a:srgbClr val="875B0D"/>
                </a:outerShdw>
              </a:effectLst>
              <a:latin typeface="Arial Black"/>
            </a:endParaRPr>
          </a:p>
        </p:txBody>
      </p:sp>
      <p:pic>
        <p:nvPicPr>
          <p:cNvPr id="15" name="Picture 14" descr="exce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1923" y="2125515"/>
            <a:ext cx="961706" cy="961706"/>
          </a:xfrm>
          <a:prstGeom prst="rect">
            <a:avLst/>
          </a:prstGeom>
        </p:spPr>
      </p:pic>
      <p:pic>
        <p:nvPicPr>
          <p:cNvPr id="16" name="Picture 15" descr="http://www.bridgeschristianchurch.org/images/library/compus.pn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5399" y="4544681"/>
            <a:ext cx="1794164" cy="1364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917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152636"/>
            <a:ext cx="6248400" cy="846161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b="1" dirty="0" smtClean="0">
                <a:latin typeface="+mn-lt"/>
              </a:rPr>
              <a:t>Prepare for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15809" r="34513" b="29228"/>
          <a:stretch/>
        </p:blipFill>
        <p:spPr bwMode="auto">
          <a:xfrm>
            <a:off x="215514" y="872716"/>
            <a:ext cx="8678887" cy="55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967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152636"/>
            <a:ext cx="7316480" cy="846161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sz="3200" b="1" dirty="0" smtClean="0">
                <a:latin typeface="+mn-lt"/>
              </a:rPr>
              <a:t>INFO - Prepare for Sharing / Inspect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16020" r="5036" b="13147"/>
          <a:stretch/>
        </p:blipFill>
        <p:spPr bwMode="auto">
          <a:xfrm>
            <a:off x="251519" y="711442"/>
            <a:ext cx="8604957" cy="562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9805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38383" y="4718"/>
            <a:ext cx="6248400" cy="846161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View  </a:t>
            </a:r>
            <a:r>
              <a:rPr lang="en-US" b="1" dirty="0" smtClean="0">
                <a:latin typeface="+mn-lt"/>
              </a:rPr>
              <a:t>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76156" y="5625244"/>
            <a:ext cx="949610" cy="249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1287" r="9421" b="12868"/>
          <a:stretch/>
        </p:blipFill>
        <p:spPr bwMode="auto">
          <a:xfrm>
            <a:off x="431376" y="836712"/>
            <a:ext cx="7533822" cy="54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376" y="6090720"/>
            <a:ext cx="6557859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DEFAULT TYPE for EXCEL is a</a:t>
            </a:r>
            <a:r>
              <a:rPr lang="en-US" sz="2400" b="1" dirty="0" smtClean="0"/>
              <a:t> XLSX </a:t>
            </a:r>
            <a:r>
              <a:rPr lang="en-US" dirty="0" smtClean="0"/>
              <a:t>but you can select the </a:t>
            </a:r>
            <a:r>
              <a:rPr lang="en-US" b="1" dirty="0" smtClean="0"/>
              <a:t>Type</a:t>
            </a:r>
            <a:r>
              <a:rPr lang="en-US" dirty="0" smtClean="0"/>
              <a:t> to filter and display other file formats.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321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152636"/>
            <a:ext cx="6248400" cy="84616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View </a:t>
            </a:r>
            <a:r>
              <a:rPr lang="en-US" b="1" dirty="0" smtClean="0">
                <a:latin typeface="+mn-lt"/>
              </a:rPr>
              <a:t>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27" y="159351"/>
            <a:ext cx="3117135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Like an OPEN and SAVE AS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91780" y="3406026"/>
            <a:ext cx="23709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91780" y="6211669"/>
            <a:ext cx="730475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836712"/>
            <a:ext cx="7597496" cy="56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546" y="4581128"/>
            <a:ext cx="1861813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Template categories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8807" y="5238475"/>
            <a:ext cx="2178893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Must &lt;click&gt; here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80212" y="4828947"/>
            <a:ext cx="756084" cy="39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16359" y="528683"/>
            <a:ext cx="2529953" cy="1352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4935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461315" y="61524"/>
            <a:ext cx="6248400" cy="84616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latin typeface="+mn-lt"/>
              </a:rPr>
              <a:t>BackstageView</a:t>
            </a:r>
            <a:r>
              <a:rPr lang="en-US" sz="1800" b="1" dirty="0" smtClean="0">
                <a:latin typeface="+mn-lt"/>
              </a:rPr>
              <a:t>  </a:t>
            </a:r>
            <a:r>
              <a:rPr lang="en-US" b="1" dirty="0" smtClean="0">
                <a:latin typeface="+mn-lt"/>
              </a:rPr>
              <a:t>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6014" y="6509830"/>
            <a:ext cx="1428596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Zoom Slider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1940" y="6488668"/>
            <a:ext cx="1736373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Page Selection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88324" y="159860"/>
            <a:ext cx="1368152" cy="30777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Print Preview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-508" r="-806" b="3441"/>
          <a:stretch/>
        </p:blipFill>
        <p:spPr bwMode="auto">
          <a:xfrm>
            <a:off x="322728" y="640434"/>
            <a:ext cx="7845335" cy="56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671900" y="6322554"/>
            <a:ext cx="233625" cy="350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12160" y="484605"/>
            <a:ext cx="1296144" cy="3268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619965" y="2414503"/>
            <a:ext cx="2609099" cy="2562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712" y="4977172"/>
            <a:ext cx="1118506" cy="9233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Specific Printer Options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7380312" y="6322554"/>
            <a:ext cx="468052" cy="187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2728" y="159860"/>
            <a:ext cx="1569660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Press to Print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03648" y="529192"/>
            <a:ext cx="288032" cy="883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45395" y="4113076"/>
            <a:ext cx="2903359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Quick Page Setup Options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563888" y="4113076"/>
            <a:ext cx="68150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8703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152636"/>
            <a:ext cx="6248400" cy="84616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latin typeface="+mn-lt"/>
              </a:rPr>
              <a:t>BackstageView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SAVE and SEND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r="10079" b="14737"/>
          <a:stretch/>
        </p:blipFill>
        <p:spPr bwMode="auto">
          <a:xfrm>
            <a:off x="1569514" y="867760"/>
            <a:ext cx="7141314" cy="514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832248" y="2168861"/>
            <a:ext cx="2307923" cy="3101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2832248" y="4901372"/>
            <a:ext cx="2307923" cy="507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32248" y="3933057"/>
            <a:ext cx="2330271" cy="1337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4532036"/>
            <a:ext cx="2220688" cy="175432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be in the document when you use this.</a:t>
            </a:r>
          </a:p>
          <a:p>
            <a:pPr algn="ctr"/>
            <a:r>
              <a:rPr lang="en-US" dirty="0" smtClean="0"/>
              <a:t>Requires OUTLOOK to be installed.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89" y="1140452"/>
            <a:ext cx="1425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Requires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WINDOWS LIVE</a:t>
            </a:r>
          </a:p>
          <a:p>
            <a:pPr algn="ctr"/>
            <a:r>
              <a:rPr lang="en-US" dirty="0" smtClean="0"/>
              <a:t>SKY-DRIVE</a:t>
            </a:r>
          </a:p>
          <a:p>
            <a:pPr algn="ctr"/>
            <a:r>
              <a:rPr lang="en-US" dirty="0" smtClean="0"/>
              <a:t>ACCOUNT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1445169" y="2017615"/>
            <a:ext cx="1387079" cy="259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1710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152636"/>
            <a:ext cx="6248400" cy="84616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1800" b="1" dirty="0" err="1" smtClean="0">
                <a:latin typeface="+mn-lt"/>
              </a:rPr>
              <a:t>BackstageView</a:t>
            </a:r>
            <a:r>
              <a:rPr lang="en-US" sz="1800" b="1" dirty="0" smtClean="0">
                <a:latin typeface="+mn-lt"/>
              </a:rPr>
              <a:t> </a:t>
            </a:r>
            <a:br>
              <a:rPr lang="en-US" sz="1800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1287" r="2665" b="37500"/>
          <a:stretch/>
        </p:blipFill>
        <p:spPr bwMode="auto">
          <a:xfrm>
            <a:off x="300602" y="1340768"/>
            <a:ext cx="8364930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490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3795" y="0"/>
            <a:ext cx="6248400" cy="84616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View </a:t>
            </a:r>
            <a:r>
              <a:rPr lang="en-US" b="1" dirty="0" smtClean="0">
                <a:latin typeface="+mn-lt"/>
              </a:rPr>
              <a:t>Options </a:t>
            </a:r>
            <a:r>
              <a:rPr lang="en-US" sz="2000" b="1" dirty="0" smtClean="0">
                <a:latin typeface="+mn-lt"/>
              </a:rPr>
              <a:t>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3394" y="6475819"/>
            <a:ext cx="5968429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User Name </a:t>
            </a:r>
            <a:r>
              <a:rPr lang="en-US" dirty="0" smtClean="0"/>
              <a:t>change is made to ALL MS Office products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8" y="800708"/>
            <a:ext cx="7181542" cy="53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5" idx="0"/>
          </p:cNvCxnSpPr>
          <p:nvPr/>
        </p:nvCxnSpPr>
        <p:spPr>
          <a:xfrm flipH="1" flipV="1">
            <a:off x="5004049" y="5697253"/>
            <a:ext cx="503560" cy="778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24060" y="5058087"/>
            <a:ext cx="1852395" cy="923330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normal</a:t>
            </a:r>
          </a:p>
          <a:p>
            <a:r>
              <a:rPr lang="en-US" dirty="0" smtClean="0"/>
              <a:t>default is 3 Sheets!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5104468" y="4952968"/>
            <a:ext cx="1719592" cy="566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24061" y="262762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Silver – Blue - Black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11960" y="2833845"/>
            <a:ext cx="2535976" cy="16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9311" y="1376772"/>
            <a:ext cx="2927145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Suggest to leave Mini Tool Bar, Live Preview and Screen Tips on (Checked)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8026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152636"/>
            <a:ext cx="6248400" cy="84616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</a:t>
            </a:r>
            <a:r>
              <a:rPr lang="en-US" b="1" dirty="0" smtClean="0">
                <a:latin typeface="+mn-lt"/>
              </a:rPr>
              <a:t>Options Formulas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052736"/>
            <a:ext cx="74961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865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152636"/>
            <a:ext cx="6248400" cy="84616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</a:t>
            </a:r>
            <a:r>
              <a:rPr lang="en-US" b="1" dirty="0" smtClean="0">
                <a:latin typeface="+mn-lt"/>
              </a:rPr>
              <a:t>Options Formulas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052736"/>
            <a:ext cx="74961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3381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654" r="4937" b="5935"/>
          <a:stretch/>
        </p:blipFill>
        <p:spPr>
          <a:xfrm>
            <a:off x="827584" y="2309392"/>
            <a:ext cx="837857" cy="8300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7DCB8-1592-4CF9-8E94-650A750780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CCC Logo"/>
          <p:cNvPicPr/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582" y="405271"/>
            <a:ext cx="4026664" cy="17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81844" y="2309392"/>
            <a:ext cx="5253337" cy="50405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38100">
                  <a:solidFill>
                    <a:srgbClr val="333333"/>
                  </a:solidFill>
                  <a:round/>
                  <a:headEnd/>
                  <a:tailEnd/>
                </a:ln>
                <a:noFill/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Excel 2010</a:t>
            </a:r>
            <a:endParaRPr lang="en-US" sz="3600" kern="10" spc="0" dirty="0">
              <a:ln w="38100">
                <a:solidFill>
                  <a:srgbClr val="333333"/>
                </a:solidFill>
                <a:round/>
                <a:headEnd/>
                <a:tailEnd/>
              </a:ln>
              <a:noFill/>
              <a:effectLst>
                <a:outerShdw sx="1000" sy="1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1644" y="4318867"/>
            <a:ext cx="48425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Nolan Tomboulian</a:t>
            </a:r>
          </a:p>
          <a:p>
            <a:pPr algn="ctr"/>
            <a:r>
              <a:rPr lang="en-US" sz="2800" dirty="0" smtClean="0"/>
              <a:t>252-675-0176</a:t>
            </a:r>
          </a:p>
          <a:p>
            <a:pPr algn="ctr"/>
            <a:r>
              <a:rPr lang="en-US" sz="2800" dirty="0" smtClean="0">
                <a:hlinkClick r:id="rId6"/>
              </a:rPr>
              <a:t>Tomboulian@Yahoo.com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Tomboulian.Info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3" y="4491982"/>
            <a:ext cx="2076754" cy="1777633"/>
          </a:xfrm>
          <a:prstGeom prst="rect">
            <a:avLst/>
          </a:prstGeom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769730" y="3110278"/>
            <a:ext cx="7906726" cy="107544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sx="1000" sy="1000" rotWithShape="0">
                    <a:srgbClr val="875B0D"/>
                  </a:outerShdw>
                </a:effectLst>
                <a:latin typeface="Arial Black"/>
              </a:rPr>
              <a:t>Backstage View</a:t>
            </a:r>
            <a:endParaRPr lang="en-US" sz="3600" kern="10" spc="0" dirty="0"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sx="1000" sy="1000" rotWithShape="0">
                  <a:srgbClr val="875B0D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6248400" cy="846161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View </a:t>
            </a:r>
            <a:r>
              <a:rPr lang="en-US" b="1" dirty="0" smtClean="0">
                <a:latin typeface="+mn-lt"/>
              </a:rPr>
              <a:t>Proofing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2390" r="15212" b="18567"/>
          <a:stretch/>
        </p:blipFill>
        <p:spPr bwMode="auto">
          <a:xfrm>
            <a:off x="345684" y="656692"/>
            <a:ext cx="8148917" cy="57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364088" y="1520788"/>
            <a:ext cx="64807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6513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6248400" cy="846161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View </a:t>
            </a:r>
            <a:r>
              <a:rPr lang="en-US" b="1" dirty="0" smtClean="0">
                <a:latin typeface="+mn-lt"/>
              </a:rPr>
              <a:t>Advanced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7" t="4025" r="8137" b="6557"/>
          <a:stretch/>
        </p:blipFill>
        <p:spPr bwMode="auto">
          <a:xfrm>
            <a:off x="323528" y="965012"/>
            <a:ext cx="3119717" cy="50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86" y="1027020"/>
            <a:ext cx="30289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97" y="1027020"/>
            <a:ext cx="31623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3040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23628" y="99441"/>
            <a:ext cx="6248400" cy="846161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1800" b="1" dirty="0" smtClean="0">
                <a:latin typeface="+mn-lt"/>
              </a:rPr>
              <a:t>Backstage View Customize Ribbon and QAT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03891" y="1160748"/>
            <a:ext cx="2906750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20636" y="2744924"/>
            <a:ext cx="1554960" cy="43088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You </a:t>
            </a:r>
            <a:r>
              <a:rPr lang="en-US" sz="1100" b="1" dirty="0" smtClean="0"/>
              <a:t>cannot </a:t>
            </a:r>
            <a:r>
              <a:rPr lang="en-US" sz="1100" dirty="0" smtClean="0"/>
              <a:t>change the [FILE] Tab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084255" y="3435914"/>
            <a:ext cx="1827725" cy="203132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Commands must be added at a {GROUP} level.</a:t>
            </a:r>
          </a:p>
          <a:p>
            <a:pPr algn="ctr"/>
            <a:r>
              <a:rPr lang="en-US" dirty="0" smtClean="0"/>
              <a:t>You define an Icon for the Group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6" y="522522"/>
            <a:ext cx="69246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6"/>
          <a:stretch/>
        </p:blipFill>
        <p:spPr bwMode="auto">
          <a:xfrm>
            <a:off x="6610641" y="368660"/>
            <a:ext cx="2301339" cy="198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023828" y="368660"/>
            <a:ext cx="3586813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8783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A1A8-1297-4B75-95B8-EF2B7E37F90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2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Blank Page for duplex printing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A1A8-1297-4B75-95B8-EF2B7E37F90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9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 rot="10800000">
            <a:off x="359532" y="584684"/>
            <a:ext cx="2023894" cy="5292587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5400" b="1" dirty="0" smtClean="0">
                <a:latin typeface="+mn-lt"/>
              </a:rPr>
              <a:t>Backstage View</a:t>
            </a:r>
            <a:br>
              <a:rPr lang="en-US" sz="5400" b="1" dirty="0" smtClean="0">
                <a:latin typeface="+mn-lt"/>
              </a:rPr>
            </a:br>
            <a:endParaRPr lang="en-US" sz="20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AutoShape 2" descr="data:image/jpeg;base64,/9j/4AAQSkZJRgABAQAAAQABAAD/2wCEAAkGBhQSERUUEhQWFRQWGBcYFxcYGBccFxweGxYXFBgYGBcbGyYfGB8kHhYWHy8gJScpLSwsFx4xNTAqNSYsLCkBCQoKDgwOGg8PGikkHx8sMCwpLDUsLzUsKSwsLCwsLCwsLCwpLSwsLCwsKSwsKSwpLyksLCwsLCwpLCksLCwpLP/AABEIAMwAzAMBIgACEQEDEQH/xAAcAAACAwEBAQEAAAAAAAAAAAAABQQGBwMBAgj/xABIEAACAQMBAwgFCAcGBgMAAAABAgMABBESBQYhEyIxUWFxgZEHMkFSoRQjM0JikqKxFRZTcoLB0TRjc5OywhckQ4Pi8NLh8f/EABgBAQADAQAAAAAAAAAAAAAAAAABAgME/8QAIREBAQACAgIDAQEBAAAAAAAAAAECEQMxEiEiQVEyE2H/2gAMAwEAAhEDEQA/ANxooooCiiigKKKKAooooCiiigKKKKAooooCiiigKKhXG1404asnqXifhUO52u/DgkIY4BlYAk9i+09lA4JqFNtmMHAJdvdQZNQWtQfpHeU9Xqp5Ck28djdMv/KSCNccY1AUnukHHwJ8aB+93M3QFiH2jqb7orob0qvFi2MEkgDh7cAdlYvFeT20pILpJ9bOcn94H1vGrpsTf5JMLcARt731D3+7+VBo1FRNlzaoxxzjhnrHsOfbwxxqXQFFFFAUUUUBRRRQFFFFAUUUUBRRRQFFR7naEcfrsB2e3yqE213YZijOPffmr30DWolztSOP1mGeocT5CqftTfGFciSdpT7kA5vcZDwPhUvYG8ltNwhAjk9qt6/gx9bwoHFztptOoKI0/aSsFXyNJ7fb9vPJoe5MjexVyiHsBPrV9bf3cju+L5DgYVweI7MHgRWe7a3Wmtslhqj99ej+IdK+NBqNzb5QpETCT9ZMah4kHNZrvDuxcRMXcmZfbJxJ/iByR+VfexN9ZoMK/wA7H1E84fut/I/Cr3sreCG4GY2yfahHPH8I4nvGaCgbE3xmt8KTykfuseI/dbpHdxFX3Y+8kNyOY2G9qNwYf1HaKjbT9HyXB1KvIH2kYwf+2OGfEUx2R6P7WAhtJkccdTnPHsUYAoPjaWyIrkaXTWR0FfWX+L6vcT4UmsvRSuomWVtGeCqBqx2t0eQ8q0BUAGAMDqFe0ELZOx4rZNEK6VzniSePXxNTaKKAooooCiiigKKKKAornNcKgyzADtNL226GOIkaQ9gwvnQNK43F2iDLsB3n+VVjau8ojyJ7hIz+zj58nccdHiaq15v4in5iDJ/aTHUe8IOA86DQjtovwhjZ/tHgvmaV7a2m0Ka7iRgvuwqSfFuhe80o2N6QUmwk/wA0/Rn/AKZ/+Pj51ZeBHWD5H+tBRV9IKI4MdsNHtLtqkPaD6q93HvFW3Zm8UV0Mo+T7UPBh4fzFJtt7ixS5aH5p+r6h8Pq+HlVGv9mTWrjWGQj1WB4d6sKDQNt7mQz5Zfm5PeUcD+8vt7xg1Q9rbvzWx5683PB14r2cfYe/FW/dHbl3NhXhaVOjlQAuP3icK3hx76uI2WzjD4CnpUAMT2EkafgaDNdib9yxYWbMqdf1x4/W8fOtBtHMyBkRtLD64KeYbifLFS9nbtW0BzFCqt72Mt5niKZ0FV/4d2zScpIveiEqniOk+GB2VYbHZsUK6Yo1QfZAHn11JooCiiigKKi3W1IY/pJY0/edR+ZpPc+kKwTgblCepct+QoLFRVc2bv5bznEYnbtEEpHmqmrCj5GRnxBB8jxFB9UUUUBRRRQFFFFBnHpS2rc2bRy27BUlyrgojc5eg5ZT0rw/hquSbw3F00SNMyxy6BhcKo1EKchcZwc9NaF6SdkfKNnygDLRjlF/h4n4ZrG9j3HzXbEwI7jx+BH5UH1tO5Y8vJEiJBBI8YXiXbRgsSTxJClWPQOPAcK5Wt4sgyOn2j20t3mZo7q5jViEeRmKg80hueMjuI8KVwzlTlTg0Ftp9uztm6RgkCtKv7PBYeBHqd/RUTc7a9iwAnhnmuCcCNBlG4ZGFXBJ7DmtDh3iuEXEGzGjQftZIYl6uK5z8KBxa28zqCyCIkcQxDEeC8D51MGx4z9IOU9vPwRnrC4x8M1V4ts7QnJVHsIyOJAkaVx3heAr7bZV64+d2kV6xDCq/iJ/lQXIDFR7naMUf0kiJ+8yj8zWSXm1bbUQ8l9cYJGXuAiHtwgzirXsjdSzMaO1nGrsNWHZ5CM8RkuenGKBzdb/ANjHwNzGT1KS3+kGoQ9JEL/QQ3M/+HC5HnVb3r2+LaURWiRRFRzykcecnoUEqcYHHxqfuTPcTapp5pGX1UUsdOfrNjo4dHnQNjvVev8ARbNkA65pY4wO8cTSq63rveOqbZ0H/caVx3hc/lXXfjbXIwaFPPlyB1hfrH+Xj2VT9z9jfKLgZHzceGbqPHmr4n4A0F1XZV7KA0m0mAIBxFAF4Hj0sQR5VWtuPbwymOWW9umGNWqcImTxxhADV025tUW8DyHpHBR1seCj+fcDWV2Fo9zOqZy0jZZu/izH4mgum62wrSaMymxjVc4TWzyk46WJft4eBprt27isoGeKKJHPNTTGg5x6D0ewZPhTW1tVjRUQYVQAO4Vmu/W3RLOV1Dk4sqOIwW+sfhjwoPdl7Su7udImuJSCcthiMKOLHhj2fnWt7N4LgdAxjuxgflWU7n7xWdsjO8mqVzjSiO5CjoGVXHE8enqq57n78wXk0kUQkBVSTrUL6rKp4ZJ/6gq3je9K+U62t9FFFVWFFFFAUUUUHxLGGUqeIIIPiMV+aElaOZo+A5xRuA44bHV1iv01X5u3sg5LaFwvVMx821fzoI298RM8bAZMsMJwOJJxyWAPacpSF0IJBBBHAgjBHYR7KtW1r0obaVAC8PKKQfaGLEEHukcdhwar15I0sjSaMajnAzgYAXp8KCOjkEEZyDwx059mKsouJVkEVyDymMgk6s9IxnJ48DVfWyc+zHj/AEp5s6dXuVlvZkAQZ44GTnOMDpJPE93soNh3P2N8ntxqGHk5zdnur4D4k1H342zyMHJqefLkdoX6x/l40tg9KloEA1Syv/dxMc8cA5OKp+3duzXc7SLbyBehA5VcKOjIJznpJ7TV5hlfpS54z7M9z9jfKLgah83Hhm7fdXxPwBrRtsbTW3heRvqjgOsngo86y/ZO3L2CMpELePUcliHkfqHtC8OrBrnfy3VwALi7dgDkKiRoAejPAVacOSl5sXxbwvcTAZy8jcSejicknsHE1pf6as7SNY2uIUCAAAyLnvxnJPt8azu53VgVoNXKOskcbNqkJ4sSrjhgezqp8m7VnDLIiww/NjUdL6zhJkVtY0gKSrdHHFT/AJfp/r+KtvDvUlzcM6lmHqoFVjhR0ez29PjTrYG+PyaHRHZys7HUzOyRgnoAwctgDs66c7O2WI5LmKWMrGwZVZlIAAl5MshI441qeFQ97HVpgVI9VlOMdMcskfs69IPcatOPHelLyZa2TbwbcurzTqSKFVyQup34n2ngvGoVjDPESyXDISMExqqnHTgMckVLorWYYz6ZXPK/bhNbF/pZZ5f35XPwBA+FeR7OiXojQeAz5mpFFXV2BXX0ZTcntl098OPNOU/OMVyqLsCbk9tW7dAYoD45T+dVy941OF1lG/0UUVwu8UUUUBRRRQFYF6VI1j2jISvB2TJzx4ohz+flW+1iPp1tcTo49qIfENIp+GmtOOS3VZ8lsx3Fel2bLJM8KFAY30ZOeJPRw7e+mP8Aw9lDlZLqMBVdnMaklQmNQwwzk5AHsNc4Jf8Am5D+0jgl9vtUZ/OrXc70ZwFRiOdqErl+ay6TGDwIXxzmt7xydRhOS3uklh6PbZw7NNLOqMi/SLEMMpbLGTgCMEYAPZTC13FtFh5VI1Yi35RlJGQwbOQVxqBCSKRxxgddB283EKkarhAFKhgNGrSednJ5zcTk8ajSbSkJzrI4MvNwowxLMuFwMEk8KnxqPOGu89iIziOPRGrsBpg5NMH1Rymo8ocDqA9tIK6STs3rMzd5J/OudXk1GeV3RRRRUoM7/jbWze7y0flJyg+Diocl87O7ljqfIcjhkHBIOMDBwOHZUwc6yP2Jh+NP/AUsqsWr7klZvWYt+8Sfzr4Aooqyooor2g8or6RSegE93Gp0OwZ24iJgOtuaPNsCo2nVpfSfac3JXdtL7pz9x1k/rVs/Qen6SeFOzVqb7qg0j3ss7YRKeVkd9WldMYCZYaecWOcdwpuJ1Y32ioOwrvlbaCT34o3+8it/Op1cDvFFFFAUUUUBWVena1zFC/UJF+MbfkG+NarVC9MtrqsVPuvj7yOKvx/1GfJ/NZfZS5e1b37bSe9G0/ypxVd2bJ8zZt7ss0Z/i54/1irFXa4hRXtFB5RUu32TM/qROe3ScedSf1fcfSPFH+/IufJc1G4nVK6KafIbdfXuC3ZHGT8WIFHym2X1YZHP25MDyQZ+NNp082dxt7lepY3H8L4PwNQobR3OERm7gT+VME3hZM8lFFHngSEycdRLZzXCbbk78DK+OoHSPJcCo9l06Lu7P0soQdbsq/AnPwr39FRL9Jcx9yBnPmABSxjnp499FTqm5+GebRfZNIf4UH+40fpeNfo7aIdr6nPxOKV10ht2c4RWbuBP5U0bT33in6A+gdSBU+KjPxqBNcM/rMzd5J/Op67uz9LKIx1yMq/AnPwr39GRL9Jcp3Rqz/HAFRufRq3srpXvMv8Ay7H3SreTCrRytqvQksh+0yoPJcn41G2ltzTC/IwQoQpIJTWeAz0vnPR1VOzU/Wj+ju517Ntz1KV+67KPgBVjqjeh29Mmz+JyRK+egesFfoHAesavNcWfrKu3C7xgoorwnFVWe0UvudsqvBecfh50qub936Tw6h0f/dA4udrInAc49Q6POqbv7dtNZyZ6FKNgfvhf9xplUHbkBe2mUDJ5NyMdYUsPiBU4+rEZe5WRbvQo1sVeVYVhuUcuwYgZXTjC8Tnk8VdjDap0ySyHqVFQebHPwqg2ifNbQTqVZB/DL/R6tNpvmkezRK8QyzXUBRY0bW/JpLEzyswZAokzwBPDsrty9OLGbOFu4gQI7QsSQFMjOxJPAAAAKTU/VdqdOmK3GlnyFRVCpgNzgGORkZHSKU3vpIjDZ5TJja0nILmRZVaEcqkAzphkQyMcHgdI4ilEG/MUYEMHKXasZzIUiKMBLCIkRVYvzsgFmIx1A1Te/pprX2c7WknDaZZS+VVlIcspVuhlPV0+wdBpdXG/k2hMObZ/J4lSKON7h0RlCamYlpCiyFi5zheAAx7crCCn0+07dT7sKGZu46UAB8cVaZRncac0UifeO1j+vd3HaTFAnwDMR5V0g3znc4tbOMHm8WEkzc9hGhy5wNTMAD0Emp2jxPIoWc4VSx7AT+VME3bnIy0egdchVP8AUQfhVO3h21taEL8omliV9QURvGq5XGpTyB4EahzW48aq8l7I3rSO3ezH8zT3SyRrX6JjX6S4QdkYZz5gAV4ZbRPZLIftMqDyGT8RWRGVvePma+dR6zU6Ntd/WFF+jigTtPPbzc1wuN63bINxgdSsqjyXArKMV3tNnySnEUbufsqT+QpqG6v0m1ovrSpntYf1rkdtwftU+8Kr6bjXIGZRHbjrnkSPH8JJb8Ne/oazj+mvdZ923iZvxuVWm4eNPDvBB+0Hx/pXKXeG3IK68kgjAVz0jHu0o/SljH9FaPKfenlOO/RGB5Emg77zqMQLDbj+5iRT94gnxpumo1D0FSsIZ42BUgxPggg4YOmcH/CrUaxn0J7aklu5uVkaRniOWdiTzHTSMn/Efh2Vs1cnJ/Tr4r8ULaG0DHwCkk+09FJbi8Z/WPh7PKrJLEGGGGRVev7Mxtj6p6DWbRGr1IyTgDJryignxbPQcZHA7ARnzqS99CqFVGQQQcDpyMcSemk1eg0GLbFt1+WSxO2lZIHRmwTjCqxOkcTjQeFQ9OzY/bd3J6hyUCd4PPf4Cmk8XJ7WRfYZHQ/xGRP94rruPsu2cScukOVuYYyZuUIKSa+YgVgqsTHgO3AFhx9ldtvrbixnvRMN6IEzyGz7VcfWm5S4bxEjaQe4CpM+8202WQcrLCsKo8iRhINKuyKhIjCsQTInXwbPRVh2rZM1lDFpaBAAsgee3ijQxXLo3KRsOUnfSnsbHAEZrntreqwuJJmZphrSe2YiNSzIZBNBImCExGVKDUQcaT3U3/xfWu6R7I3Ilu8SSSsQ0ccoKxyzyHXJJFzlGCNJiYsRqxkYzmvuy3UC2LXbRvK8Tys0R1pG0MZELHUAGRhISxGQdKnqr2126hEUVvZvdJEJFQyahJz5hOCGg4oQ2sEBjlWx7Km3UW1HdZJmS00mYjlJEiHzzyPJmJixbPKMPVPDFT7Pib7PgRZ7tbe3CGEWkkRt4opJSkkesjXc6wBmRcv7NA4Ute8jjjMkk0ayJaC2aHWrS8tBdh4Wwg0sNKg6wcUkl2dajjcbQaUgKumBHk5qjSqiSQquAOAHsxXL9J2EX0Vo8p655SB/lxAY7tRp4nmlb47xQXWUiTRouJmi5NAkciSHOt04NyvNUFsc4DjilVjurdzDMdvIV94rpUd7NgCpZ32nXhAsNuP7mJAfFiCT30qvtrTTHMsskh+27H8zwq8lnqM7Zbum36pBP7Rd20PWocyv92MEH71eaNnR9LXNyfshIU8zqb4VXxRU6RtYf1oij/s9lbp1NIGmfv55wD3CuF3vleSDBndV91MRr3YQDPjSm3tnkOEVnPUoLHyFOotyLrGqRFgX3p3WPxwx1HwBqNSG7SJ2JOSST1nia8q1R7qWyxPNLeCREZVYWyFyC2dPOcqCDg8cUW72wIW32fJMxDENcO2CEGXYIgUYUDJyTinkeKrIhJwASeocT5CnNpubdyDVyLIh+vIVjX7zkCnO2drX1qicbe2D8VjtuRDY4jUSmo4yCM6umqnd30kp1Su8h63YsfMmm7SyRovowsvku0olM0MhkDhhE5fTzGIDHAGSQOjPRW7V+YfR3dcntG3P94g82Cf7q/T1c/NPbp4b6Fcrm3DqVP8A+dtdaKxbKtcQFGKn/wB7a51Y7+yEi/aHQf5VXXQgkHgRQeV5XtFBke/fzW0Vf3ZUfzEcn9aj7W3b5OWdZb2CCOR9Rj1s7kAllzEg44z0E0x9LMGJQ32UPjmRfyVag/IVl2iSUEha3M0cZ6JJBBrRCARkEg8PbiuzG/GOPKfKwsZNnIcs91dN2BIVP8Tan+FTbe8bj8l2bCmmMy65Q0raB0yfOnTjtUU32PHHB8omvY47aOaO3QxqjtzZRLnEY50TsIi2DgLw9hFSl3ttbeBIZZVkaOL5PrTLBozJLG/EDHFFhkAz9bwqLU6QHivpZOQlv1jOmQtFbksyiNOUKGOEKGJGcLqJ4VHsNwFkuJomkdyIYmRtBV1km9RZkJJXGMsM8AcnFT4d4J7l4ZLe2vp2jRRpYhbZSbY28hUKDnOotrLAioV3HcmIR3d1aW5xGrvymu5kEYYJynJFtRAbHEgnAz0VEtTZFInhZGZXBDKSGB6QQcEV8VZruax1tJLLc3cjHLFVWFWPXlst8K5frTHH/Z7O3j6mkDTP35c4B7gK02y0UWWy5ZjiGJ5CfcUn4gYpt+pMyDNw8FsPby0qhv8ALXU/wqNe723cow88mn3VOhe7SmAfGlHt41Ps9LdPurbQSmKWS4uJgFJjtoeHOUOuXY9BBByBUmK1CZMezY4lCljLeyFgAJBCcg6UzrOnTpJznqNM9nbTX5uR3jQXGzI1JkkeFWltbhYSGkjIcAgPnT0gYpQ+3baK1ntXflUmmklzbtIY4SFjeExmbTyoL6gwY5IUHpxWUtra4yPjeXbV3Boj+Vx85A+i1BjQKwDIQwRSwYHPAmqjLKWOWJY9ZJJ8zVj+TT3qRiOzkd0ghhEo14HJFucOAXBUqvEnGnOa5/qeU/tNzbQfZMgkf7keePYSKvNRllLXm7h1219F7TAsq/vQyKw+Dk+FXSbe60DKszKY3eV9S854uWtojqwoyUJedGXGc46qq+zL+xs3Lq09yxR4yNKxREOpRvWy/QeHDqqIN6o4/wCzWVtHjoaRTM/fmQ4B7QBUWbq0uo8gU3VvbxRwTyyRRSRqY15mTNyiHIzqADyAjhxI416Nypl43EkFsP72VdX3F1N5gVFv97buYYkuJCvuqdCfcTC/ClFWkqtsWa1htLd1dLmSaZSGXREVjypD8Wc6j6vSo6q/TYNfkO2OHXvH54Nfq3d6YvaW7N0tDET3mNSax5p024b2YUUUVzugUv2ps/WNS+sPiP60wooKlRTXa2z/AK6/xD+dKqDP/Sxb5jRvssPxRn8tVVu52dFJFZ3Et4lt8wgACSyT6o2KalRAMcR06s9lXb0l2+q0B6mYeLRtj8qzO+fNjauOmN5k/EJR/rrr4/eLk5PWZlJbWglQGC/u5pmCq1wwt1diQgxwZ3GSvSw76YwTyRRzPGlhYmAlXAjaa5U6+THOcOQGbABLAcRTDaG8kCXBknuROpuhcwojvI0S/J5joJwRHmRoV0qTjQTwxVY2nvVHcCRUgdZbi3WCVQ+rLRTI8Eini8jaECtkDJHA9cTdWuom7/2txEFE1xdzZcjVLpSBhgENDGsjHHaVA6qpdXPaWy728XW1hFbg8nquJByTNoTk1zJPIMcBxVQM49uKWHYFrH9PfxZHSlurzN3FsKoPT1ir43UUzx3fSv0VdrfY8AeRIrGeaSOHlyLqVYspjUGEUfFs5GAG9tOrS2uVn5BHtrMNbJMj28CjnSyCCKJpZAXOXYAn2fGlzRONR7Dc+8mGpLeTR7XYaEHaXfAA7ak/qtFH/ab62i61jLXEn3Yhp/HVi/V/5Ta8tNJJLcfJbvlI5pXYpJFI6JLGCcYBj0FegcqpxxrPB2dFJbSyYrbdba2eIIYeSubrkDKVZ3WBfnGDldKa2K6gSBzTzjxqGu+TR/2a2tbfqZYuUk/zZizVXqKnxiLnTDaO8NzP9NPI46ix0+CjmjwFL69VSTgAk9Q4mu8Oz3Y4A49XS33Rk/Cp6V7R6KtGz/R5dS8eSYDrbCD8fO8lNWXZ/ok6OVlUdiKWP3nwPwVW8mM+1px5X6ZmqEnABJ6hxNd4rF2OAOPV0t90ZPwrcNm+i63UfRPJ/iMdP3BpX4GrVs/dVYxhVSMdUagfkAKzvNPprOG/dY5uT6L57mVTKrRRKQWZhpYjqjQ84k+8QAOnicV+gIYQihVGFUAADoAAwBXC02esfEZJ6zUqscs7l22xwmPQoooqi4ooooCkO1Nn6DqX1T8KfV8ugIIPEGgzjfSHVZv9kofxBP8AfWXbHhgaylFw8ipFOrfNKrOSyFMDUQB6nSa2renZDcjKijOpG0d4GVB8QKxC3tyIr6Mj6qSjuWT/AMq6eHqxzc3cphLaQw2/yiLZ4kTCtqurnU2lm0K/yaNkIUtwzxBqwxWt6JpbVZ0ts2zSw/JIooY3kDCIxuQpYFZDoODnoPDNU+Xa1nJHE8scrTxwxQaBpEXzbj54Pq1Z5PI0Yxq6x09b/wBIlxKZMrENbTFCEAaNZc61BXAbJ0tqYE6lBqbjaiZSLbc7vQI7sytLKEt21zRS3kgYtPFMojLjJ1onFuC8ai390hsVtJJDA728Y5OXQkIMNyVmGANSTnkvrcOJA49FIud5rqV2YzSam15CErnW5lYYTHAsScdtRYNmSSNhVJbq6W+6Mt8Knw/aj/T8i+bT3/tuWeSISa4/lEMb81hJFITInsXQqSImFJJ0se4qNr+kaSQyGBOQL6lDqx5RUMzThAQBjixHd1Vy2f6N7uTpQqOtsKPxcfJTVk2f6IwOM0o7kBY/efA/BUbwifnkot5vLczPqMja+f8ARjSeeqrJ6vE6tIz1nJ6Sah2+zZHOlVJPUOLfdGT8K3DZno1t1HCFpO1ydP3RhT5GrRY7s6BhVSNepVAHkoAqt5pOomcNvdYPs/0dXcn/AE2UdbYQfiOryU1Zdn+iT9tKo7EUsfvPgfgrY4tiIOklvh+VTIrVF9VQPDj51S8uVaTixjOtm+jK3UfQtJ/iE6fujSvmDVpsd2BGMKqRL1IoA8lAFWGis7be2kknRfFsVB05b/3sqZFbqvqqB4V0oqEiiiigKKKKAooooCiiigKKKKDnPCHUq3QazLencZ1n5a306jnKNwVgeDYb2avrKeB6cg1qNcp7dXGGGRVscrjdxXLGZTVfnmT0ZzvIdMRiXqaSIqOxWBJI/hNOtn+iNRgyy+CDP4m4fgFbCuxY/tedSorNF6FA/Pzq95cqpOLGM92b6ObZRzYTJ2uSR5DCnxBqz2W7egYVUjXqUADyUAVYaKztt7aSSdF0WxEHSSfgKlxWaL0KB4cfOu1FQkUUUUBRRRQFFFFAUUUUBRRRQFFFFB//2Q=="/>
          <p:cNvSpPr>
            <a:spLocks noChangeAspect="1" noChangeArrowheads="1"/>
          </p:cNvSpPr>
          <p:nvPr/>
        </p:nvSpPr>
        <p:spPr bwMode="auto">
          <a:xfrm>
            <a:off x="63500" y="-766763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Document1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 r="86826" b="10699"/>
          <a:stretch/>
        </p:blipFill>
        <p:spPr>
          <a:xfrm>
            <a:off x="2699792" y="108611"/>
            <a:ext cx="2304256" cy="6763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2100" y="998040"/>
            <a:ext cx="32763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Clicking the </a:t>
            </a:r>
            <a:r>
              <a:rPr lang="en-US" sz="2800" b="1" dirty="0" smtClean="0"/>
              <a:t>[FILE] </a:t>
            </a:r>
            <a:r>
              <a:rPr lang="en-US" dirty="0" smtClean="0"/>
              <a:t>Tab</a:t>
            </a:r>
          </a:p>
          <a:p>
            <a:r>
              <a:rPr lang="en-US" dirty="0" smtClean="0"/>
              <a:t>brings up the Options for</a:t>
            </a:r>
          </a:p>
          <a:p>
            <a:r>
              <a:rPr lang="en-US" dirty="0" smtClean="0"/>
              <a:t>Workbook File Management.</a:t>
            </a:r>
          </a:p>
          <a:p>
            <a:endParaRPr lang="en-US" dirty="0"/>
          </a:p>
          <a:p>
            <a:r>
              <a:rPr lang="en-US" dirty="0" smtClean="0"/>
              <a:t>This was under the Microsoft</a:t>
            </a:r>
          </a:p>
          <a:p>
            <a:r>
              <a:rPr lang="en-US" dirty="0" smtClean="0"/>
              <a:t>Office Button in 2007</a:t>
            </a:r>
          </a:p>
          <a:p>
            <a:endParaRPr lang="en-US" dirty="0"/>
          </a:p>
          <a:p>
            <a:r>
              <a:rPr lang="en-US" dirty="0" smtClean="0"/>
              <a:t>The &lt;default&gt; option selected is </a:t>
            </a:r>
            <a:r>
              <a:rPr lang="en-US" sz="2400" b="1" dirty="0" smtClean="0"/>
              <a:t>{RECENT}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51290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1" y="-207404"/>
            <a:ext cx="6721853" cy="120620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atin typeface="+mn-lt"/>
              </a:rPr>
              <a:t>Backstage View</a:t>
            </a:r>
            <a:br>
              <a:rPr lang="en-US" sz="5400" b="1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Samples from EXCEL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AutoShape 2" descr="data:image/jpeg;base64,/9j/4AAQSkZJRgABAQAAAQABAAD/2wCEAAkGBhQSERUUEhQWFRQWGBcYFxcYGBccFxweGxYXFBgYGBcbGyYfGB8kHhYWHy8gJScpLSwsFx4xNTAqNSYsLCkBCQoKDgwOGg8PGikkHx8sMCwpLDUsLzUsKSwsLCwsLCwsLCwpLSwsLCwsKSwsKSwpLyksLCwsLCwpLCksLCwpLP/AABEIAMwAzAMBIgACEQEDEQH/xAAcAAACAwEBAQEAAAAAAAAAAAAABQQGBwMBAgj/xABIEAACAQMBAwgFCAcGBgMAAAABAgMABBESBQYhEyIxUWFxgZEHMkFSoRQjM0JikqKxFRZTcoLB0TRjc5OywhckQ4Pi8NLh8f/EABgBAQADAQAAAAAAAAAAAAAAAAABAgME/8QAIREBAQACAgIDAQEBAAAAAAAAAAECEQMxEiEiQVEyE2H/2gAMAwEAAhEDEQA/ANxooooCiiigKKKKAooooCiiigKKKKAooooCiiigKKhXG1404asnqXifhUO52u/DgkIY4BlYAk9i+09lA4JqFNtmMHAJdvdQZNQWtQfpHeU9Xqp5Ck28djdMv/KSCNccY1AUnukHHwJ8aB+93M3QFiH2jqb7orob0qvFi2MEkgDh7cAdlYvFeT20pILpJ9bOcn94H1vGrpsTf5JMLcARt731D3+7+VBo1FRNlzaoxxzjhnrHsOfbwxxqXQFFFFAUUUUBRRRQFFFFAUUUUBRRRQFFR7naEcfrsB2e3yqE213YZijOPffmr30DWolztSOP1mGeocT5CqftTfGFciSdpT7kA5vcZDwPhUvYG8ltNwhAjk9qt6/gx9bwoHFztptOoKI0/aSsFXyNJ7fb9vPJoe5MjexVyiHsBPrV9bf3cju+L5DgYVweI7MHgRWe7a3Wmtslhqj99ej+IdK+NBqNzb5QpETCT9ZMah4kHNZrvDuxcRMXcmZfbJxJ/iByR+VfexN9ZoMK/wA7H1E84fut/I/Cr3sreCG4GY2yfahHPH8I4nvGaCgbE3xmt8KTykfuseI/dbpHdxFX3Y+8kNyOY2G9qNwYf1HaKjbT9HyXB1KvIH2kYwf+2OGfEUx2R6P7WAhtJkccdTnPHsUYAoPjaWyIrkaXTWR0FfWX+L6vcT4UmsvRSuomWVtGeCqBqx2t0eQ8q0BUAGAMDqFe0ELZOx4rZNEK6VzniSePXxNTaKKAooooCiiigKKKKAornNcKgyzADtNL226GOIkaQ9gwvnQNK43F2iDLsB3n+VVjau8ojyJ7hIz+zj58nccdHiaq15v4in5iDJ/aTHUe8IOA86DQjtovwhjZ/tHgvmaV7a2m0Ka7iRgvuwqSfFuhe80o2N6QUmwk/wA0/Rn/AKZ/+Pj51ZeBHWD5H+tBRV9IKI4MdsNHtLtqkPaD6q93HvFW3Zm8UV0Mo+T7UPBh4fzFJtt7ixS5aH5p+r6h8Pq+HlVGv9mTWrjWGQj1WB4d6sKDQNt7mQz5Zfm5PeUcD+8vt7xg1Q9rbvzWx5683PB14r2cfYe/FW/dHbl3NhXhaVOjlQAuP3icK3hx76uI2WzjD4CnpUAMT2EkafgaDNdib9yxYWbMqdf1x4/W8fOtBtHMyBkRtLD64KeYbifLFS9nbtW0BzFCqt72Mt5niKZ0FV/4d2zScpIveiEqniOk+GB2VYbHZsUK6Yo1QfZAHn11JooCiiigKKi3W1IY/pJY0/edR+ZpPc+kKwTgblCepct+QoLFRVc2bv5bznEYnbtEEpHmqmrCj5GRnxBB8jxFB9UUUUBRRRQFFFFBnHpS2rc2bRy27BUlyrgojc5eg5ZT0rw/hquSbw3F00SNMyxy6BhcKo1EKchcZwc9NaF6SdkfKNnygDLRjlF/h4n4ZrG9j3HzXbEwI7jx+BH5UH1tO5Y8vJEiJBBI8YXiXbRgsSTxJClWPQOPAcK5Wt4sgyOn2j20t3mZo7q5jViEeRmKg80hueMjuI8KVwzlTlTg0Ftp9uztm6RgkCtKv7PBYeBHqd/RUTc7a9iwAnhnmuCcCNBlG4ZGFXBJ7DmtDh3iuEXEGzGjQftZIYl6uK5z8KBxa28zqCyCIkcQxDEeC8D51MGx4z9IOU9vPwRnrC4x8M1V4ts7QnJVHsIyOJAkaVx3heAr7bZV64+d2kV6xDCq/iJ/lQXIDFR7naMUf0kiJ+8yj8zWSXm1bbUQ8l9cYJGXuAiHtwgzirXsjdSzMaO1nGrsNWHZ5CM8RkuenGKBzdb/ANjHwNzGT1KS3+kGoQ9JEL/QQ3M/+HC5HnVb3r2+LaURWiRRFRzykcecnoUEqcYHHxqfuTPcTapp5pGX1UUsdOfrNjo4dHnQNjvVev8ARbNkA65pY4wO8cTSq63rveOqbZ0H/caVx3hc/lXXfjbXIwaFPPlyB1hfrH+Xj2VT9z9jfKLgZHzceGbqPHmr4n4A0F1XZV7KA0m0mAIBxFAF4Hj0sQR5VWtuPbwymOWW9umGNWqcImTxxhADV025tUW8DyHpHBR1seCj+fcDWV2Fo9zOqZy0jZZu/izH4mgum62wrSaMymxjVc4TWzyk46WJft4eBprt27isoGeKKJHPNTTGg5x6D0ewZPhTW1tVjRUQYVQAO4Vmu/W3RLOV1Dk4sqOIwW+sfhjwoPdl7Su7udImuJSCcthiMKOLHhj2fnWt7N4LgdAxjuxgflWU7n7xWdsjO8mqVzjSiO5CjoGVXHE8enqq57n78wXk0kUQkBVSTrUL6rKp4ZJ/6gq3je9K+U62t9FFFVWFFFFAUUUUHxLGGUqeIIIPiMV+aElaOZo+A5xRuA44bHV1iv01X5u3sg5LaFwvVMx821fzoI298RM8bAZMsMJwOJJxyWAPacpSF0IJBBBHAgjBHYR7KtW1r0obaVAC8PKKQfaGLEEHukcdhwar15I0sjSaMajnAzgYAXp8KCOjkEEZyDwx059mKsouJVkEVyDymMgk6s9IxnJ48DVfWyc+zHj/AEp5s6dXuVlvZkAQZ44GTnOMDpJPE93soNh3P2N8ntxqGHk5zdnur4D4k1H342zyMHJqefLkdoX6x/l40tg9KloEA1Syv/dxMc8cA5OKp+3duzXc7SLbyBehA5VcKOjIJznpJ7TV5hlfpS54z7M9z9jfKLgah83Hhm7fdXxPwBrRtsbTW3heRvqjgOsngo86y/ZO3L2CMpELePUcliHkfqHtC8OrBrnfy3VwALi7dgDkKiRoAejPAVacOSl5sXxbwvcTAZy8jcSejicknsHE1pf6as7SNY2uIUCAAAyLnvxnJPt8azu53VgVoNXKOskcbNqkJ4sSrjhgezqp8m7VnDLIiww/NjUdL6zhJkVtY0gKSrdHHFT/AJfp/r+KtvDvUlzcM6lmHqoFVjhR0ez29PjTrYG+PyaHRHZys7HUzOyRgnoAwctgDs66c7O2WI5LmKWMrGwZVZlIAAl5MshI441qeFQ97HVpgVI9VlOMdMcskfs69IPcatOPHelLyZa2TbwbcurzTqSKFVyQup34n2ngvGoVjDPESyXDISMExqqnHTgMckVLorWYYz6ZXPK/bhNbF/pZZ5f35XPwBA+FeR7OiXojQeAz5mpFFXV2BXX0ZTcntl098OPNOU/OMVyqLsCbk9tW7dAYoD45T+dVy941OF1lG/0UUVwu8UUUUBRRRQFYF6VI1j2jISvB2TJzx4ohz+flW+1iPp1tcTo49qIfENIp+GmtOOS3VZ8lsx3Fel2bLJM8KFAY30ZOeJPRw7e+mP8Aw9lDlZLqMBVdnMaklQmNQwwzk5AHsNc4Jf8Am5D+0jgl9vtUZ/OrXc70ZwFRiOdqErl+ay6TGDwIXxzmt7xydRhOS3uklh6PbZw7NNLOqMi/SLEMMpbLGTgCMEYAPZTC13FtFh5VI1Yi35RlJGQwbOQVxqBCSKRxxgddB283EKkarhAFKhgNGrSednJ5zcTk8ajSbSkJzrI4MvNwowxLMuFwMEk8KnxqPOGu89iIziOPRGrsBpg5NMH1Rymo8ocDqA9tIK6STs3rMzd5J/OudXk1GeV3RRRRUoM7/jbWze7y0flJyg+Diocl87O7ljqfIcjhkHBIOMDBwOHZUwc6yP2Jh+NP/AUsqsWr7klZvWYt+8Sfzr4Aooqyooor2g8or6RSegE93Gp0OwZ24iJgOtuaPNsCo2nVpfSfac3JXdtL7pz9x1k/rVs/Qen6SeFOzVqb7qg0j3ss7YRKeVkd9WldMYCZYaecWOcdwpuJ1Y32ioOwrvlbaCT34o3+8it/Op1cDvFFFFAUUUUBWVena1zFC/UJF+MbfkG+NarVC9MtrqsVPuvj7yOKvx/1GfJ/NZfZS5e1b37bSe9G0/ypxVd2bJ8zZt7ss0Z/i54/1irFXa4hRXtFB5RUu32TM/qROe3ScedSf1fcfSPFH+/IufJc1G4nVK6KafIbdfXuC3ZHGT8WIFHym2X1YZHP25MDyQZ+NNp082dxt7lepY3H8L4PwNQobR3OERm7gT+VME3hZM8lFFHngSEycdRLZzXCbbk78DK+OoHSPJcCo9l06Lu7P0soQdbsq/AnPwr39FRL9Jcx9yBnPmABSxjnp499FTqm5+GebRfZNIf4UH+40fpeNfo7aIdr6nPxOKV10ht2c4RWbuBP5U0bT33in6A+gdSBU+KjPxqBNcM/rMzd5J/Op67uz9LKIx1yMq/AnPwr39GRL9Jcp3Rqz/HAFRufRq3srpXvMv8Ay7H3SreTCrRytqvQksh+0yoPJcn41G2ltzTC/IwQoQpIJTWeAz0vnPR1VOzU/Wj+ju517Ntz1KV+67KPgBVjqjeh29Mmz+JyRK+egesFfoHAesavNcWfrKu3C7xgoorwnFVWe0UvudsqvBecfh50qub936Tw6h0f/dA4udrInAc49Q6POqbv7dtNZyZ6FKNgfvhf9xplUHbkBe2mUDJ5NyMdYUsPiBU4+rEZe5WRbvQo1sVeVYVhuUcuwYgZXTjC8Tnk8VdjDap0ySyHqVFQebHPwqg2ifNbQTqVZB/DL/R6tNpvmkezRK8QyzXUBRY0bW/JpLEzyswZAokzwBPDsrty9OLGbOFu4gQI7QsSQFMjOxJPAAAAKTU/VdqdOmK3GlnyFRVCpgNzgGORkZHSKU3vpIjDZ5TJja0nILmRZVaEcqkAzphkQyMcHgdI4ilEG/MUYEMHKXasZzIUiKMBLCIkRVYvzsgFmIx1A1Te/pprX2c7WknDaZZS+VVlIcspVuhlPV0+wdBpdXG/k2hMObZ/J4lSKON7h0RlCamYlpCiyFi5zheAAx7crCCn0+07dT7sKGZu46UAB8cVaZRncac0UifeO1j+vd3HaTFAnwDMR5V0g3znc4tbOMHm8WEkzc9hGhy5wNTMAD0Emp2jxPIoWc4VSx7AT+VME3bnIy0egdchVP8AUQfhVO3h21taEL8omliV9QURvGq5XGpTyB4EahzW48aq8l7I3rSO3ezH8zT3SyRrX6JjX6S4QdkYZz5gAV4ZbRPZLIftMqDyGT8RWRGVvePma+dR6zU6Ntd/WFF+jigTtPPbzc1wuN63bINxgdSsqjyXArKMV3tNnySnEUbufsqT+QpqG6v0m1ovrSpntYf1rkdtwftU+8Kr6bjXIGZRHbjrnkSPH8JJb8Ne/oazj+mvdZ923iZvxuVWm4eNPDvBB+0Hx/pXKXeG3IK68kgjAVz0jHu0o/SljH9FaPKfenlOO/RGB5Emg77zqMQLDbj+5iRT94gnxpumo1D0FSsIZ42BUgxPggg4YOmcH/CrUaxn0J7aklu5uVkaRniOWdiTzHTSMn/Efh2Vs1cnJ/Tr4r8ULaG0DHwCkk+09FJbi8Z/WPh7PKrJLEGGGGRVev7Mxtj6p6DWbRGr1IyTgDJryignxbPQcZHA7ARnzqS99CqFVGQQQcDpyMcSemk1eg0GLbFt1+WSxO2lZIHRmwTjCqxOkcTjQeFQ9OzY/bd3J6hyUCd4PPf4Cmk8XJ7WRfYZHQ/xGRP94rruPsu2cScukOVuYYyZuUIKSa+YgVgqsTHgO3AFhx9ldtvrbixnvRMN6IEzyGz7VcfWm5S4bxEjaQe4CpM+8202WQcrLCsKo8iRhINKuyKhIjCsQTInXwbPRVh2rZM1lDFpaBAAsgee3ijQxXLo3KRsOUnfSnsbHAEZrntreqwuJJmZphrSe2YiNSzIZBNBImCExGVKDUQcaT3U3/xfWu6R7I3Ilu8SSSsQ0ccoKxyzyHXJJFzlGCNJiYsRqxkYzmvuy3UC2LXbRvK8Tys0R1pG0MZELHUAGRhISxGQdKnqr2126hEUVvZvdJEJFQyahJz5hOCGg4oQ2sEBjlWx7Km3UW1HdZJmS00mYjlJEiHzzyPJmJixbPKMPVPDFT7Pib7PgRZ7tbe3CGEWkkRt4opJSkkesjXc6wBmRcv7NA4Ute8jjjMkk0ayJaC2aHWrS8tBdh4Wwg0sNKg6wcUkl2dajjcbQaUgKumBHk5qjSqiSQquAOAHsxXL9J2EX0Vo8p655SB/lxAY7tRp4nmlb47xQXWUiTRouJmi5NAkciSHOt04NyvNUFsc4DjilVjurdzDMdvIV94rpUd7NgCpZ32nXhAsNuP7mJAfFiCT30qvtrTTHMsskh+27H8zwq8lnqM7Zbum36pBP7Rd20PWocyv92MEH71eaNnR9LXNyfshIU8zqb4VXxRU6RtYf1oij/s9lbp1NIGmfv55wD3CuF3vleSDBndV91MRr3YQDPjSm3tnkOEVnPUoLHyFOotyLrGqRFgX3p3WPxwx1HwBqNSG7SJ2JOSST1nia8q1R7qWyxPNLeCREZVYWyFyC2dPOcqCDg8cUW72wIW32fJMxDENcO2CEGXYIgUYUDJyTinkeKrIhJwASeocT5CnNpubdyDVyLIh+vIVjX7zkCnO2drX1qicbe2D8VjtuRDY4jUSmo4yCM6umqnd30kp1Su8h63YsfMmm7SyRovowsvku0olM0MhkDhhE5fTzGIDHAGSQOjPRW7V+YfR3dcntG3P94g82Cf7q/T1c/NPbp4b6Fcrm3DqVP8A+dtdaKxbKtcQFGKn/wB7a51Y7+yEi/aHQf5VXXQgkHgRQeV5XtFBke/fzW0Vf3ZUfzEcn9aj7W3b5OWdZb2CCOR9Rj1s7kAllzEg44z0E0x9LMGJQ32UPjmRfyVag/IVl2iSUEha3M0cZ6JJBBrRCARkEg8PbiuzG/GOPKfKwsZNnIcs91dN2BIVP8Tan+FTbe8bj8l2bCmmMy65Q0raB0yfOnTjtUU32PHHB8omvY47aOaO3QxqjtzZRLnEY50TsIi2DgLw9hFSl3ttbeBIZZVkaOL5PrTLBozJLG/EDHFFhkAz9bwqLU6QHivpZOQlv1jOmQtFbksyiNOUKGOEKGJGcLqJ4VHsNwFkuJomkdyIYmRtBV1km9RZkJJXGMsM8AcnFT4d4J7l4ZLe2vp2jRRpYhbZSbY28hUKDnOotrLAioV3HcmIR3d1aW5xGrvymu5kEYYJynJFtRAbHEgnAz0VEtTZFInhZGZXBDKSGB6QQcEV8VZruax1tJLLc3cjHLFVWFWPXlst8K5frTHH/Z7O3j6mkDTP35c4B7gK02y0UWWy5ZjiGJ5CfcUn4gYpt+pMyDNw8FsPby0qhv8ALXU/wqNe723cow88mn3VOhe7SmAfGlHt41Ps9LdPurbQSmKWS4uJgFJjtoeHOUOuXY9BBByBUmK1CZMezY4lCljLeyFgAJBCcg6UzrOnTpJznqNM9nbTX5uR3jQXGzI1JkkeFWltbhYSGkjIcAgPnT0gYpQ+3baK1ntXflUmmklzbtIY4SFjeExmbTyoL6gwY5IUHpxWUtra4yPjeXbV3Boj+Vx85A+i1BjQKwDIQwRSwYHPAmqjLKWOWJY9ZJJ8zVj+TT3qRiOzkd0ghhEo14HJFucOAXBUqvEnGnOa5/qeU/tNzbQfZMgkf7keePYSKvNRllLXm7h1219F7TAsq/vQyKw+Dk+FXSbe60DKszKY3eV9S854uWtojqwoyUJedGXGc46qq+zL+xs3Lq09yxR4yNKxREOpRvWy/QeHDqqIN6o4/wCzWVtHjoaRTM/fmQ4B7QBUWbq0uo8gU3VvbxRwTyyRRSRqY15mTNyiHIzqADyAjhxI416Nypl43EkFsP72VdX3F1N5gVFv97buYYkuJCvuqdCfcTC/ClFWkqtsWa1htLd1dLmSaZSGXREVjypD8Wc6j6vSo6q/TYNfkO2OHXvH54Nfq3d6YvaW7N0tDET3mNSax5p024b2YUUUVzugUv2ps/WNS+sPiP60wooKlRTXa2z/AK6/xD+dKqDP/Sxb5jRvssPxRn8tVVu52dFJFZ3Et4lt8wgACSyT6o2KalRAMcR06s9lXb0l2+q0B6mYeLRtj8qzO+fNjauOmN5k/EJR/rrr4/eLk5PWZlJbWglQGC/u5pmCq1wwt1diQgxwZ3GSvSw76YwTyRRzPGlhYmAlXAjaa5U6+THOcOQGbABLAcRTDaG8kCXBknuROpuhcwojvI0S/J5joJwRHmRoV0qTjQTwxVY2nvVHcCRUgdZbi3WCVQ+rLRTI8Eini8jaECtkDJHA9cTdWuom7/2txEFE1xdzZcjVLpSBhgENDGsjHHaVA6qpdXPaWy728XW1hFbg8nquJByTNoTk1zJPIMcBxVQM49uKWHYFrH9PfxZHSlurzN3FsKoPT1ir43UUzx3fSv0VdrfY8AeRIrGeaSOHlyLqVYspjUGEUfFs5GAG9tOrS2uVn5BHtrMNbJMj28CjnSyCCKJpZAXOXYAn2fGlzRONR7Dc+8mGpLeTR7XYaEHaXfAA7ak/qtFH/ab62i61jLXEn3Yhp/HVi/V/5Ta8tNJJLcfJbvlI5pXYpJFI6JLGCcYBj0FegcqpxxrPB2dFJbSyYrbdba2eIIYeSubrkDKVZ3WBfnGDldKa2K6gSBzTzjxqGu+TR/2a2tbfqZYuUk/zZizVXqKnxiLnTDaO8NzP9NPI46ix0+CjmjwFL69VSTgAk9Q4mu8Oz3Y4A49XS33Rk/Cp6V7R6KtGz/R5dS8eSYDrbCD8fO8lNWXZ/ok6OVlUdiKWP3nwPwVW8mM+1px5X6ZmqEnABJ6hxNd4rF2OAOPV0t90ZPwrcNm+i63UfRPJ/iMdP3BpX4GrVs/dVYxhVSMdUagfkAKzvNPprOG/dY5uT6L57mVTKrRRKQWZhpYjqjQ84k+8QAOnicV+gIYQihVGFUAADoAAwBXC02esfEZJ6zUqscs7l22xwmPQoooqi4ooooCkO1Nn6DqX1T8KfV8ugIIPEGgzjfSHVZv9kofxBP8AfWXbHhgaylFw8ipFOrfNKrOSyFMDUQB6nSa2renZDcjKijOpG0d4GVB8QKxC3tyIr6Mj6qSjuWT/AMq6eHqxzc3cphLaQw2/yiLZ4kTCtqurnU2lm0K/yaNkIUtwzxBqwxWt6JpbVZ0ts2zSw/JIooY3kDCIxuQpYFZDoODnoPDNU+Xa1nJHE8scrTxwxQaBpEXzbj54Pq1Z5PI0Yxq6x09b/wBIlxKZMrENbTFCEAaNZc61BXAbJ0tqYE6lBqbjaiZSLbc7vQI7sytLKEt21zRS3kgYtPFMojLjJ1onFuC8ai390hsVtJJDA728Y5OXQkIMNyVmGANSTnkvrcOJA49FIud5rqV2YzSam15CErnW5lYYTHAsScdtRYNmSSNhVJbq6W+6Mt8Knw/aj/T8i+bT3/tuWeSISa4/lEMb81hJFITInsXQqSImFJJ0se4qNr+kaSQyGBOQL6lDqx5RUMzThAQBjixHd1Vy2f6N7uTpQqOtsKPxcfJTVk2f6IwOM0o7kBY/efA/BUbwifnkot5vLczPqMja+f8ARjSeeqrJ6vE6tIz1nJ6Sah2+zZHOlVJPUOLfdGT8K3DZno1t1HCFpO1ydP3RhT5GrRY7s6BhVSNepVAHkoAqt5pOomcNvdYPs/0dXcn/AE2UdbYQfiOryU1Zdn+iT9tKo7EUsfvPgfgrY4tiIOklvh+VTIrVF9VQPDj51S8uVaTixjOtm+jK3UfQtJ/iE6fujSvmDVpsd2BGMKqRL1IoA8lAFWGis7be2kknRfFsVB05b/3sqZFbqvqqB4V0oqEiiiigKKKKAooooCiiigKKKKDnPCHUq3QazLencZ1n5a306jnKNwVgeDYb2avrKeB6cg1qNcp7dXGGGRVscrjdxXLGZTVfnmT0ZzvIdMRiXqaSIqOxWBJI/hNOtn+iNRgyy+CDP4m4fgFbCuxY/tedSorNF6FA/Pzq95cqpOLGM92b6ObZRzYTJ2uSR5DCnxBqz2W7egYVUjXqUADyUAVYaKztt7aSSdF0WxEHSSfgKlxWaL0KB4cfOu1FQkUUUUBRRRQFFFFAUUUUBRRRQFFFFB//2Q=="/>
          <p:cNvSpPr>
            <a:spLocks noChangeAspect="1" noChangeArrowheads="1"/>
          </p:cNvSpPr>
          <p:nvPr/>
        </p:nvSpPr>
        <p:spPr bwMode="auto">
          <a:xfrm>
            <a:off x="63500" y="-766763"/>
            <a:ext cx="15811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500" y="88699"/>
            <a:ext cx="238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Quick Access Toolbar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54075" y="420347"/>
            <a:ext cx="0" cy="788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58496" y="62972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Name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2276614" y="999053"/>
            <a:ext cx="999242" cy="255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67394" y="762260"/>
            <a:ext cx="27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Ribbon Tabs {minimized}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10729" y="193516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 Ribbon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9342" y="3875046"/>
            <a:ext cx="138479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Pinned files. </a:t>
            </a:r>
          </a:p>
          <a:p>
            <a:r>
              <a:rPr lang="en-US" dirty="0" smtClean="0"/>
              <a:t>Keep files active!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021366" y="2089322"/>
            <a:ext cx="828092" cy="426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0273" y="6369868"/>
            <a:ext cx="26597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recently used files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79912" y="4540401"/>
            <a:ext cx="953852" cy="1759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870" b="4000"/>
          <a:stretch/>
        </p:blipFill>
        <p:spPr bwMode="auto">
          <a:xfrm>
            <a:off x="365603" y="1254170"/>
            <a:ext cx="7016376" cy="50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4409976" y="946926"/>
            <a:ext cx="2157418" cy="571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768244" y="1518323"/>
            <a:ext cx="1260140" cy="416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103948" y="2119835"/>
            <a:ext cx="3495394" cy="2641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Box 4098"/>
          <p:cNvSpPr txBox="1"/>
          <p:nvPr/>
        </p:nvSpPr>
        <p:spPr>
          <a:xfrm>
            <a:off x="5199006" y="637568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 “unsaved” workbooks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6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923139"/>
            <a:ext cx="76830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time you {SAVE} a Workbook, it will give you the </a:t>
            </a:r>
            <a:r>
              <a:rPr lang="en-US" b="1" dirty="0" smtClean="0"/>
              <a:t>SAVE AS </a:t>
            </a:r>
            <a:r>
              <a:rPr lang="en-US" dirty="0" smtClean="0"/>
              <a:t>screen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1007604" y="1107805"/>
            <a:ext cx="252028" cy="45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554" y="6426624"/>
            <a:ext cx="4639155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Optional File Tag Information and Icon View</a:t>
            </a:r>
            <a:endParaRPr lang="en-US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684012" y="0"/>
            <a:ext cx="6308368" cy="9987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>
                <a:latin typeface="+mn-lt"/>
              </a:rPr>
              <a:t>Backstage View </a:t>
            </a:r>
            <a:r>
              <a:rPr lang="en-US" b="1" dirty="0" smtClean="0">
                <a:latin typeface="+mn-lt"/>
              </a:rPr>
              <a:t>SAVE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" r="18259" b="23684"/>
          <a:stretch/>
        </p:blipFill>
        <p:spPr bwMode="auto">
          <a:xfrm>
            <a:off x="773117" y="1565570"/>
            <a:ext cx="6751211" cy="467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2267744" y="5832558"/>
            <a:ext cx="2833388" cy="59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4148722" y="5481228"/>
            <a:ext cx="952410" cy="945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flipV="1">
            <a:off x="5101132" y="5481228"/>
            <a:ext cx="947032" cy="945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57766" y="4834897"/>
            <a:ext cx="68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</a:t>
            </a:r>
          </a:p>
          <a:p>
            <a:r>
              <a:rPr lang="en-US" dirty="0" smtClean="0"/>
              <a:t>Type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7420709" y="5158062"/>
            <a:ext cx="8370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211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0"/>
            <a:ext cx="6308368" cy="99879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 View </a:t>
            </a:r>
            <a:br>
              <a:rPr lang="en-US" sz="2800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SAVE AS </a:t>
            </a:r>
            <a:r>
              <a:rPr lang="en-US" sz="1800" b="1" dirty="0" smtClean="0">
                <a:latin typeface="+mn-lt"/>
              </a:rPr>
              <a:t>(Changed the </a:t>
            </a:r>
            <a:r>
              <a:rPr lang="en-US" sz="1800" b="1" i="1" dirty="0" smtClean="0">
                <a:latin typeface="+mn-lt"/>
              </a:rPr>
              <a:t>File Type</a:t>
            </a:r>
            <a:r>
              <a:rPr lang="en-US" sz="1800" b="1" dirty="0" smtClean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166544"/>
            <a:ext cx="414046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the expanded number of File formats, the ICON based Save-as from MS-2007 has been replaced with the drop-down dialog box.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t="4595" r="62776" b="40258"/>
          <a:stretch/>
        </p:blipFill>
        <p:spPr bwMode="auto">
          <a:xfrm>
            <a:off x="683568" y="922132"/>
            <a:ext cx="3132348" cy="549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4069" y="3573016"/>
            <a:ext cx="3168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workbook contains a MACRO, the new security requires the file to be saved as a </a:t>
            </a:r>
            <a:r>
              <a:rPr lang="en-US" b="1" dirty="0" smtClean="0"/>
              <a:t>Macro-Enabled Workbook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234909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684012" y="0"/>
            <a:ext cx="7208468" cy="9987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>
                <a:latin typeface="+mn-lt"/>
              </a:rPr>
              <a:t>Backstage View   </a:t>
            </a:r>
            <a:br>
              <a:rPr lang="en-US" sz="2800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 INFO - Versions</a:t>
            </a:r>
            <a:endParaRPr lang="en-US" sz="2800" b="1" dirty="0" smtClean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1"/>
          <a:stretch/>
        </p:blipFill>
        <p:spPr bwMode="auto">
          <a:xfrm>
            <a:off x="251520" y="993988"/>
            <a:ext cx="8484138" cy="52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9145" y="6021288"/>
            <a:ext cx="479773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Versions are valid until you </a:t>
            </a:r>
            <a:r>
              <a:rPr lang="en-US" b="1" dirty="0" smtClean="0"/>
              <a:t>Close</a:t>
            </a:r>
            <a:r>
              <a:rPr lang="en-US" dirty="0" smtClean="0"/>
              <a:t>  the file.</a:t>
            </a:r>
          </a:p>
          <a:p>
            <a:r>
              <a:rPr lang="en-US" dirty="0" smtClean="0"/>
              <a:t>(Administrator may have disabled option)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9674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34530" y="15094"/>
            <a:ext cx="6479536" cy="1191778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Backstage View INFO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Permissions</a:t>
            </a:r>
            <a:r>
              <a:rPr lang="en-US" sz="3600" b="1" dirty="0" smtClean="0">
                <a:latin typeface="+mn-lt"/>
              </a:rPr>
              <a:t> (Protect)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9764" y="1149133"/>
            <a:ext cx="212423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just a “Toggle” that can be turned on or 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9736" y="2215028"/>
            <a:ext cx="261073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must remember the password.. </a:t>
            </a:r>
          </a:p>
          <a:p>
            <a:pPr algn="ctr"/>
            <a:r>
              <a:rPr lang="en-US" dirty="0" smtClean="0"/>
              <a:t>It is </a:t>
            </a:r>
            <a:r>
              <a:rPr lang="en-US" b="1" dirty="0" err="1" smtClean="0"/>
              <a:t>CasE</a:t>
            </a:r>
            <a:r>
              <a:rPr lang="en-US" b="1" dirty="0" smtClean="0"/>
              <a:t> </a:t>
            </a:r>
            <a:r>
              <a:rPr lang="en-US" b="1" dirty="0" err="1" smtClean="0"/>
              <a:t>sENSItive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3664" y="5797250"/>
            <a:ext cx="4136124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Any changes to the workbook erases the </a:t>
            </a:r>
            <a:r>
              <a:rPr lang="en-US" i="1" dirty="0" smtClean="0"/>
              <a:t>Signature.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696" y="3337103"/>
            <a:ext cx="14139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Needs a “SERVICE”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9191" r="53539" b="30331"/>
          <a:stretch/>
        </p:blipFill>
        <p:spPr bwMode="auto">
          <a:xfrm>
            <a:off x="1534530" y="1189473"/>
            <a:ext cx="2997129" cy="442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879812" y="1610798"/>
            <a:ext cx="4139952" cy="99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3438966" y="2676693"/>
            <a:ext cx="2760770" cy="480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12176" y="5301208"/>
            <a:ext cx="587516" cy="496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8676" y="3983434"/>
            <a:ext cx="887000" cy="724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2" t="33513" r="24218" b="26230"/>
          <a:stretch/>
        </p:blipFill>
        <p:spPr bwMode="auto">
          <a:xfrm>
            <a:off x="6423614" y="3498675"/>
            <a:ext cx="2460813" cy="29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3311860" y="3660268"/>
            <a:ext cx="3111755" cy="1047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48548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84012" y="6338"/>
            <a:ext cx="6343256" cy="1242205"/>
          </a:xfrm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latin typeface="+mn-lt"/>
              </a:rPr>
              <a:t>Backstage View INFO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Permissions</a:t>
            </a:r>
            <a:r>
              <a:rPr lang="en-US" sz="5400" b="1" dirty="0" smtClean="0">
                <a:latin typeface="+mn-lt"/>
              </a:rPr>
              <a:t> Restrict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0713D-2565-4E64-8397-380D317BD7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Service Sign-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533069"/>
            <a:ext cx="5759524" cy="5119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4742" y="1057382"/>
            <a:ext cx="31854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(Requires an outside service)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2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5289</TotalTime>
  <Words>447</Words>
  <Application>Microsoft Office PowerPoint</Application>
  <PresentationFormat>On-screen Show (4:3)</PresentationFormat>
  <Paragraphs>117</Paragraphs>
  <Slides>24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Backstage View </vt:lpstr>
      <vt:lpstr>Backstage View Samples from EXCEL 2010</vt:lpstr>
      <vt:lpstr>PowerPoint Presentation</vt:lpstr>
      <vt:lpstr>Backstage  View  SAVE AS (Changed the File Type)</vt:lpstr>
      <vt:lpstr>PowerPoint Presentation</vt:lpstr>
      <vt:lpstr>Backstage View INFO Permissions (Protect)</vt:lpstr>
      <vt:lpstr>Backstage View INFO Permissions Restrict</vt:lpstr>
      <vt:lpstr>Prepare for Sharing</vt:lpstr>
      <vt:lpstr>INFO - Prepare for Sharing / Inspect</vt:lpstr>
      <vt:lpstr>Backstage View  OPEN</vt:lpstr>
      <vt:lpstr>Backstage View NEW</vt:lpstr>
      <vt:lpstr>BackstageView  PRINT</vt:lpstr>
      <vt:lpstr>BackstageView SAVE and SEND</vt:lpstr>
      <vt:lpstr>BackstageView  HELP</vt:lpstr>
      <vt:lpstr>Backstage View Options General</vt:lpstr>
      <vt:lpstr>Backstage Options Formulas</vt:lpstr>
      <vt:lpstr>Backstage Options Formulas</vt:lpstr>
      <vt:lpstr>Backstage View Proofing</vt:lpstr>
      <vt:lpstr>Backstage View Advanced</vt:lpstr>
      <vt:lpstr>Backstage View Customize Ribbon and QAT </vt:lpstr>
      <vt:lpstr>Notes</vt:lpstr>
      <vt:lpstr>Blank Page for duplex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HomeBase</dc:creator>
  <cp:lastModifiedBy>Nolan R. Tomboulian</cp:lastModifiedBy>
  <cp:revision>408</cp:revision>
  <cp:lastPrinted>1601-01-01T00:00:00Z</cp:lastPrinted>
  <dcterms:created xsi:type="dcterms:W3CDTF">1601-01-01T00:00:00Z</dcterms:created>
  <dcterms:modified xsi:type="dcterms:W3CDTF">2014-06-15T23:56:50Z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