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410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21" r:id="rId11"/>
    <p:sldId id="419" r:id="rId12"/>
    <p:sldId id="42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asteSpecial" id="{B2F446F1-470F-46C0-BF10-C9E17DBA1C4A}">
          <p14:sldIdLst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21"/>
            <p14:sldId id="419"/>
            <p14:sldId id="4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0099"/>
    <a:srgbClr val="CC3399"/>
    <a:srgbClr val="CC0000"/>
    <a:srgbClr val="EAEAE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4638" autoAdjust="0"/>
  </p:normalViewPr>
  <p:slideViewPr>
    <p:cSldViewPr>
      <p:cViewPr varScale="1">
        <p:scale>
          <a:sx n="23" d="100"/>
          <a:sy n="23" d="100"/>
        </p:scale>
        <p:origin x="-102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B414-B4B6-44C4-97E2-6CF486E5BFCD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5048-BF07-4214-8E02-A0486D24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5011A8-14A0-46DC-8704-AB356B56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55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3BA9-77AB-4704-A342-0A23BBE9FF15}" type="datetime1">
              <a:rPr lang="en-US" smtClean="0"/>
              <a:t>6/15/2014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Feb-19-2013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9505-3049-486F-8AB3-AAFBBE12B33C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2412-27B7-41EF-9782-5B86628B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1BA0-AEF6-43E6-9A8E-43A694CDC11D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714F-8545-4308-8F47-A4480680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7C8E-2B59-4E05-AD9C-1F9B51CB53E3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8C53-D0E2-4EDE-84DD-3D3A9DBD1436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4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BD31-3075-4F47-BFE4-B8E9F00C562A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0EB0-0A8F-46E0-9DFC-EE94E8CFB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3E19-7EBD-472F-8C64-72B336A375C1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D943-5E0B-4924-BEA6-50D6FCFA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E76D-529D-416F-98D9-08D5DA5F5175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9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6744-6755-461A-99C3-54178D6F7C3C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376E-DBB1-444C-AAFE-093D22F79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7E1-F169-4D28-98CF-FDF1A1FF66E6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EF92-8271-4CA8-A9EF-41AA27307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572C-5BF4-42AD-AFC0-926330B71EA3}" type="datetime1">
              <a:rPr lang="en-US" smtClean="0"/>
              <a:t>6/15/2014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tx1"/>
                </a:solidFill>
              </a:rPr>
              <a:t>Feb-19-2013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E35F-3833-4280-851B-461A05ACF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8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518CB-1E71-4B75-A56B-D8F43AD520CF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2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omboulian@yahoo.com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03_Navigation.ppt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799" y="2903514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Applying Formats</a:t>
            </a:r>
            <a:br>
              <a:rPr lang="en-US" sz="6600" dirty="0" smtClean="0"/>
            </a:br>
            <a:r>
              <a:rPr lang="en-US" sz="6600" dirty="0" smtClean="0"/>
              <a:t>STYLES &amp;</a:t>
            </a:r>
            <a:br>
              <a:rPr lang="en-US" sz="6600" dirty="0" smtClean="0"/>
            </a:br>
            <a:r>
              <a:rPr lang="en-US" sz="6600" dirty="0" smtClean="0"/>
              <a:t>Paste Special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2EF6-497F-4FDF-BE4E-9132CF3E23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3048000" y="719198"/>
            <a:ext cx="457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dirty="0" smtClean="0"/>
              <a:t>Nolan Tomboulian</a:t>
            </a:r>
          </a:p>
          <a:p>
            <a:r>
              <a:rPr lang="en-US" dirty="0" smtClean="0">
                <a:hlinkClick r:id="rId2"/>
              </a:rPr>
              <a:t>Tomboulian@yahoo.com</a:t>
            </a:r>
            <a:endParaRPr lang="en-US" dirty="0" smtClean="0"/>
          </a:p>
          <a:p>
            <a:r>
              <a:rPr lang="en-US" dirty="0" smtClean="0"/>
              <a:t>Tomboulian.Wikispaces.com</a:t>
            </a:r>
          </a:p>
        </p:txBody>
      </p:sp>
      <p:pic>
        <p:nvPicPr>
          <p:cNvPr id="7" name="Picture 6" descr="exc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" y="538223"/>
            <a:ext cx="2381250" cy="2381250"/>
          </a:xfrm>
          <a:prstGeom prst="rect">
            <a:avLst/>
          </a:prstGeom>
        </p:spPr>
      </p:pic>
      <p:pic>
        <p:nvPicPr>
          <p:cNvPr id="8" name="Picture 7" descr="http://www.bridgeschristianchurch.org/images/library/compus.png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922539"/>
            <a:ext cx="1794164" cy="13642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9600" dirty="0" smtClean="0"/>
              <a:t>STYLES </a:t>
            </a:r>
          </a:p>
          <a:p>
            <a:pPr marL="0" indent="0" algn="ctr">
              <a:buNone/>
            </a:pPr>
            <a:r>
              <a:rPr lang="en-US" sz="9600" dirty="0" smtClean="0"/>
              <a:t>and</a:t>
            </a:r>
          </a:p>
          <a:p>
            <a:pPr marL="0" indent="0" algn="ctr">
              <a:buNone/>
            </a:pPr>
            <a:r>
              <a:rPr lang="en-US" sz="9600" dirty="0" smtClean="0"/>
              <a:t>Paste Special</a:t>
            </a:r>
            <a:endParaRPr lang="en-US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79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Blank for Duplex Printing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4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Blank for Duplex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4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Copying Formats </a:t>
            </a:r>
            <a:br>
              <a:rPr lang="en-US" smtClean="0"/>
            </a:br>
            <a:r>
              <a:rPr lang="en-US" smtClean="0"/>
              <a:t>with the Format Painter</a:t>
            </a:r>
            <a:endParaRPr lang="en-US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Format Painter copies the formatting from one cell or range to another cell or range, without duplicating any of the data</a:t>
            </a:r>
          </a:p>
          <a:p>
            <a:pPr lvl="1"/>
            <a:r>
              <a:rPr lang="en-US" dirty="0" smtClean="0"/>
              <a:t>Select the range containing the format you wish to copy</a:t>
            </a:r>
          </a:p>
          <a:p>
            <a:pPr lvl="1"/>
            <a:r>
              <a:rPr lang="en-US" dirty="0" smtClean="0"/>
              <a:t>Click the </a:t>
            </a:r>
            <a:r>
              <a:rPr lang="en-US" b="1" dirty="0" smtClean="0"/>
              <a:t>Format Painter Button </a:t>
            </a:r>
            <a:r>
              <a:rPr lang="en-US" dirty="0" smtClean="0"/>
              <a:t>on the [</a:t>
            </a:r>
            <a:r>
              <a:rPr lang="en-US" b="1" dirty="0" smtClean="0"/>
              <a:t>Home]</a:t>
            </a:r>
            <a:r>
              <a:rPr lang="en-US" dirty="0" smtClean="0"/>
              <a:t> </a:t>
            </a:r>
            <a:r>
              <a:rPr lang="en-US" b="1" dirty="0" smtClean="0"/>
              <a:t>tab</a:t>
            </a:r>
          </a:p>
          <a:p>
            <a:pPr lvl="3"/>
            <a:r>
              <a:rPr lang="en-US" b="1" dirty="0" smtClean="0"/>
              <a:t>&lt;Left Click&gt; 1 time to use 1 time</a:t>
            </a:r>
          </a:p>
          <a:p>
            <a:pPr lvl="3"/>
            <a:r>
              <a:rPr lang="en-US" b="1" dirty="0" smtClean="0"/>
              <a:t>&lt;Double Left Click&gt; to use until you press &lt;esc&gt;</a:t>
            </a:r>
          </a:p>
          <a:p>
            <a:pPr lvl="1"/>
            <a:r>
              <a:rPr lang="en-US" dirty="0" smtClean="0"/>
              <a:t>Click the cell to which you want to apply the format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D4F-C301-4178-AF85-0B96FB66780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9" r="14835"/>
          <a:stretch/>
        </p:blipFill>
        <p:spPr>
          <a:xfrm>
            <a:off x="7086600" y="27709"/>
            <a:ext cx="1753997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Copying Formats with the </a:t>
            </a:r>
            <a:br>
              <a:rPr lang="en-US" smtClean="0"/>
            </a:br>
            <a:r>
              <a:rPr lang="en-US" smtClean="0"/>
              <a:t>Paste Options Button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Paste Options </a:t>
            </a:r>
            <a:r>
              <a:rPr lang="en-US" dirty="0" smtClean="0"/>
              <a:t>button allows you to choose from several options when pasting.</a:t>
            </a:r>
          </a:p>
          <a:p>
            <a:r>
              <a:rPr lang="en-US" dirty="0" smtClean="0"/>
              <a:t>You can choose: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sz="4400" b="1" dirty="0" smtClean="0"/>
              <a:t>just values </a:t>
            </a:r>
          </a:p>
          <a:p>
            <a:pPr marL="457200" lvl="1" indent="0">
              <a:buNone/>
            </a:pPr>
            <a:r>
              <a:rPr lang="en-US" sz="4400" b="1" dirty="0" smtClean="0"/>
              <a:t>values and formatting </a:t>
            </a:r>
          </a:p>
          <a:p>
            <a:pPr marL="457200" lvl="1" indent="0">
              <a:buNone/>
            </a:pPr>
            <a:r>
              <a:rPr lang="en-US" sz="4400" b="1" dirty="0" smtClean="0"/>
              <a:t>function values</a:t>
            </a:r>
          </a:p>
          <a:p>
            <a:pPr>
              <a:buNone/>
            </a:pP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8F85-CDF6-448F-93E0-A9C5D6D2C4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Copying Formats with the </a:t>
            </a:r>
            <a:br>
              <a:rPr lang="en-US" smtClean="0"/>
            </a:br>
            <a:r>
              <a:rPr lang="en-US" smtClean="0"/>
              <a:t>Paste Options Button</a:t>
            </a:r>
            <a:endParaRPr lang="en-US"/>
          </a:p>
        </p:txBody>
      </p:sp>
      <p:pic>
        <p:nvPicPr>
          <p:cNvPr id="22531" name="Picture 6" descr="FigEX2-1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8501" r="25523"/>
          <a:stretch>
            <a:fillRect/>
          </a:stretch>
        </p:blipFill>
        <p:spPr>
          <a:xfrm>
            <a:off x="533399" y="1676400"/>
            <a:ext cx="8023775" cy="38100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8F85-CDF6-448F-93E0-A9C5D6D2C4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Paste Special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79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Paste Special </a:t>
            </a:r>
            <a:r>
              <a:rPr lang="en-US" sz="3600" dirty="0" smtClean="0"/>
              <a:t>is another way you can control what is pasted from the </a:t>
            </a:r>
            <a:r>
              <a:rPr lang="en-US" sz="3600" b="1" dirty="0" smtClean="0"/>
              <a:t>Clipboard</a:t>
            </a:r>
          </a:p>
          <a:p>
            <a:r>
              <a:rPr lang="en-US" sz="3600" dirty="0" smtClean="0"/>
              <a:t>Provides many of the same options as the Paste Option button, but includes ability to quickly add summary functions to data and </a:t>
            </a:r>
            <a:r>
              <a:rPr lang="en-US" sz="3600" b="1" dirty="0" smtClean="0"/>
              <a:t>transpose </a:t>
            </a:r>
            <a:r>
              <a:rPr lang="en-US" sz="3600" dirty="0" smtClean="0"/>
              <a:t>data from rows to columns</a:t>
            </a:r>
            <a:endParaRPr lang="en-US" sz="36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3D82-EA63-4089-8CBC-D9D6EA43FA0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Paste Special</a:t>
            </a:r>
            <a:endParaRPr lang="en-US" dirty="0"/>
          </a:p>
        </p:txBody>
      </p:sp>
      <p:pic>
        <p:nvPicPr>
          <p:cNvPr id="9" name="Content Placeholder 8" descr="FigEX2-18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7020" r="4040"/>
          <a:stretch>
            <a:fillRect/>
          </a:stretch>
        </p:blipFill>
        <p:spPr>
          <a:xfrm>
            <a:off x="609599" y="1447800"/>
            <a:ext cx="8040182" cy="39624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3D82-EA63-4089-8CBC-D9D6EA43FA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Styles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3962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style </a:t>
            </a:r>
            <a:r>
              <a:rPr lang="en-US" dirty="0"/>
              <a:t>is a collection of </a:t>
            </a:r>
            <a:r>
              <a:rPr lang="en-US" dirty="0" smtClean="0"/>
              <a:t>formatting that can be quickly applied to a cell or a range of cells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use the styles supplied with Excel or create your own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styles are connected to the workbook’s theme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0AD2-73A8-4126-91A8-CCC68D35177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Styles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Select the cell or range to which you want to apply a style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 to the [</a:t>
            </a:r>
            <a:r>
              <a:rPr lang="en-US" b="1" dirty="0" smtClean="0"/>
              <a:t>Home</a:t>
            </a:r>
            <a:r>
              <a:rPr lang="en-US" dirty="0" smtClean="0"/>
              <a:t> </a:t>
            </a:r>
            <a:r>
              <a:rPr lang="en-US" b="1" dirty="0" smtClean="0"/>
              <a:t>tab]</a:t>
            </a:r>
            <a:r>
              <a:rPr lang="en-US" dirty="0" smtClean="0"/>
              <a:t> – {</a:t>
            </a:r>
            <a:r>
              <a:rPr lang="en-US" b="1" dirty="0" smtClean="0"/>
              <a:t>Styles</a:t>
            </a:r>
            <a:r>
              <a:rPr lang="en-US" dirty="0" smtClean="0"/>
              <a:t> </a:t>
            </a:r>
            <a:r>
              <a:rPr lang="en-US" b="1" dirty="0" smtClean="0"/>
              <a:t>group}</a:t>
            </a:r>
            <a:r>
              <a:rPr lang="en-US" dirty="0" smtClean="0"/>
              <a:t> and click </a:t>
            </a:r>
            <a:r>
              <a:rPr lang="en-US" dirty="0"/>
              <a:t>the </a:t>
            </a:r>
            <a:r>
              <a:rPr lang="en-US" b="1" dirty="0"/>
              <a:t>Cell</a:t>
            </a:r>
            <a:r>
              <a:rPr lang="en-US" dirty="0"/>
              <a:t> </a:t>
            </a:r>
            <a:r>
              <a:rPr lang="en-US" b="1" dirty="0"/>
              <a:t>Styles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en-US" b="1" dirty="0" smtClean="0"/>
              <a:t>utton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dirty="0" smtClean="0"/>
              <a:t>To see a </a:t>
            </a:r>
            <a:r>
              <a:rPr lang="en-US" b="1" dirty="0" smtClean="0"/>
              <a:t>&lt;Live Preview&gt; </a:t>
            </a:r>
            <a:r>
              <a:rPr lang="en-US" dirty="0" smtClean="0"/>
              <a:t>of a style on the selected cell or range, point </a:t>
            </a:r>
            <a:r>
              <a:rPr lang="en-US" dirty="0"/>
              <a:t>to </a:t>
            </a:r>
            <a:r>
              <a:rPr lang="en-US" dirty="0" smtClean="0"/>
              <a:t>a </a:t>
            </a:r>
            <a:r>
              <a:rPr lang="en-US" dirty="0"/>
              <a:t>style in the </a:t>
            </a:r>
            <a:r>
              <a:rPr lang="en-US" i="1" dirty="0"/>
              <a:t>Cell Styles </a:t>
            </a:r>
            <a:r>
              <a:rPr lang="en-US" i="1" dirty="0" smtClean="0"/>
              <a:t>gallery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Click the style you want to apply to the selected cell or range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0AD2-73A8-4126-91A8-CCC68D35177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Styles</a:t>
            </a:r>
          </a:p>
        </p:txBody>
      </p:sp>
      <p:pic>
        <p:nvPicPr>
          <p:cNvPr id="25603" name="Picture 6" descr="FigEX2-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24809"/>
          <a:stretch>
            <a:fillRect/>
          </a:stretch>
        </p:blipFill>
        <p:spPr>
          <a:xfrm>
            <a:off x="457200" y="1371600"/>
            <a:ext cx="8087505" cy="45720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7308-133F-4393-BE3E-76BFF0D543E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310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Applying Formats STYLES &amp; Paste Special</vt:lpstr>
      <vt:lpstr>Copying Formats  with the Format Painter</vt:lpstr>
      <vt:lpstr>Copying Formats with the  Paste Options Button</vt:lpstr>
      <vt:lpstr>Copying Formats with the  Paste Options Button</vt:lpstr>
      <vt:lpstr>Paste Special</vt:lpstr>
      <vt:lpstr>Paste Special</vt:lpstr>
      <vt:lpstr>Applying Styles</vt:lpstr>
      <vt:lpstr>Applying Styles</vt:lpstr>
      <vt:lpstr>Applying Styles</vt:lpstr>
      <vt:lpstr>End of Section</vt:lpstr>
      <vt:lpstr>Blank for Duplex Printing</vt:lpstr>
      <vt:lpstr>Blank for Duplex Printing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Course Technology</dc:creator>
  <cp:lastModifiedBy>Nolan R. Tomboulian</cp:lastModifiedBy>
  <cp:revision>271</cp:revision>
  <dcterms:created xsi:type="dcterms:W3CDTF">2001-08-29T21:35:42Z</dcterms:created>
  <dcterms:modified xsi:type="dcterms:W3CDTF">2014-06-15T23:52:16Z</dcterms:modified>
</cp:coreProperties>
</file>