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7" r:id="rId5"/>
    <p:sldId id="268" r:id="rId6"/>
    <p:sldId id="270" r:id="rId7"/>
    <p:sldId id="271" r:id="rId8"/>
    <p:sldId id="269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68" d="100"/>
          <a:sy n="68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" TargetMode="External"/><Relationship Id="rId2" Type="http://schemas.openxmlformats.org/officeDocument/2006/relationships/hyperlink" Target="https://en.wikipedia.org/wiki/Main_P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tc.ca.gov/site-information/accessibility/key-chrom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2365694"/>
            <a:ext cx="11231880" cy="2798973"/>
          </a:xfrm>
        </p:spPr>
        <p:txBody>
          <a:bodyPr>
            <a:normAutofit/>
          </a:bodyPr>
          <a:lstStyle/>
          <a:p>
            <a:r>
              <a:rPr lang="en-US" b="1" dirty="0"/>
              <a:t>Internet Basics</a:t>
            </a:r>
            <a:br>
              <a:rPr lang="en-US" b="1" dirty="0"/>
            </a:br>
            <a:r>
              <a:rPr lang="en-US" b="1" dirty="0"/>
              <a:t> Unit: 2 – 6</a:t>
            </a:r>
            <a:br>
              <a:rPr lang="en-US" b="1" dirty="0"/>
            </a:br>
            <a:r>
              <a:rPr lang="en-US" b="1"/>
              <a:t>Control Shortcuts</a:t>
            </a:r>
            <a:endParaRPr lang="en-US" sz="7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997" y="0"/>
            <a:ext cx="59531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53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Warm-up: Thumbs Up / Thumbs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298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QUESTIONS I HAVE?.......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8662"/>
          <a:stretch/>
        </p:blipFill>
        <p:spPr>
          <a:xfrm flipH="1">
            <a:off x="7499449" y="2882836"/>
            <a:ext cx="2667320" cy="1979194"/>
          </a:xfrm>
          <a:prstGeom prst="rect">
            <a:avLst/>
          </a:prstGeom>
        </p:spPr>
      </p:pic>
      <p:sp>
        <p:nvSpPr>
          <p:cNvPr id="6" name="AutoShape 4" descr="👎 Thumbs Down Emoji, Dislike Emoji, Finger Down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3933" y="342333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02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0"/>
            <a:ext cx="9845040" cy="182562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Unit 2-6  Internet Basic Skills</a:t>
            </a:r>
            <a:br>
              <a:rPr lang="en-US" dirty="0"/>
            </a:br>
            <a:r>
              <a:rPr lang="en-US" sz="6000" b="1" dirty="0"/>
              <a:t>Control Shortcuts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08660" y="1612265"/>
            <a:ext cx="10988040" cy="4544695"/>
          </a:xfrm>
        </p:spPr>
        <p:txBody>
          <a:bodyPr>
            <a:noAutofit/>
          </a:bodyPr>
          <a:lstStyle/>
          <a:p>
            <a:r>
              <a:rPr lang="en-US" sz="3600" dirty="0"/>
              <a:t>17. Use shortcut keys, or menu or mouse equivalents, to support user experience on the web (e.g., zoom, find text). </a:t>
            </a:r>
          </a:p>
          <a:p>
            <a:endParaRPr lang="en-US" sz="3600" dirty="0"/>
          </a:p>
          <a:p>
            <a:r>
              <a:rPr lang="en-US" sz="3600" dirty="0"/>
              <a:t>The main task in this lesson can be done using either</a:t>
            </a:r>
          </a:p>
          <a:p>
            <a:pPr marL="0" indent="0">
              <a:buNone/>
            </a:pPr>
            <a:r>
              <a:rPr lang="en-US" sz="3600" dirty="0"/>
              <a:t> Wikipedia or Britannica.  If you choose to use Wikipedia, consider having a conversation with learners about reputable sources on the internet.  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892" y="0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08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7005"/>
            <a:ext cx="10515600" cy="671195"/>
          </a:xfrm>
        </p:spPr>
        <p:txBody>
          <a:bodyPr>
            <a:normAutofit fontScale="90000"/>
          </a:bodyPr>
          <a:lstStyle/>
          <a:p>
            <a:r>
              <a:rPr lang="en-US" dirty="0"/>
              <a:t>Unit 2-6 Search Terms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3" y="838200"/>
            <a:ext cx="7658947" cy="5394960"/>
          </a:xfrm>
        </p:spPr>
        <p:txBody>
          <a:bodyPr numCol="1">
            <a:normAutofit fontScale="92500" lnSpcReduction="20000"/>
          </a:bodyPr>
          <a:lstStyle/>
          <a:p>
            <a:r>
              <a:rPr lang="en-US" sz="3600" b="1" dirty="0"/>
              <a:t>Control (Ctrl</a:t>
            </a:r>
            <a:r>
              <a:rPr lang="en-US" sz="3600" b="1" dirty="0" smtClean="0"/>
              <a:t>) / Command</a:t>
            </a:r>
            <a:r>
              <a:rPr lang="en-US" sz="3600" b="1" dirty="0"/>
              <a:t>  (apple) </a:t>
            </a:r>
          </a:p>
          <a:p>
            <a:r>
              <a:rPr lang="en-US" sz="3600" b="1" dirty="0"/>
              <a:t>shortcut  </a:t>
            </a:r>
          </a:p>
          <a:p>
            <a:r>
              <a:rPr lang="en-US" sz="3600" b="1" dirty="0"/>
              <a:t>search bar  (URL)</a:t>
            </a:r>
          </a:p>
          <a:p>
            <a:r>
              <a:rPr lang="en-US" sz="3600" b="1" dirty="0"/>
              <a:t>Ctrl </a:t>
            </a:r>
            <a:r>
              <a:rPr lang="en-US" sz="3600" b="1" dirty="0" smtClean="0"/>
              <a:t>Plus (+)    </a:t>
            </a:r>
            <a:r>
              <a:rPr lang="en-US" sz="3600" b="1" dirty="0"/>
              <a:t>Zoom in</a:t>
            </a:r>
          </a:p>
          <a:p>
            <a:r>
              <a:rPr lang="en-US" sz="3600" b="1" dirty="0"/>
              <a:t>Ctrl Minus (-) Zoom out </a:t>
            </a:r>
            <a:endParaRPr lang="en-US" sz="3600" b="1" dirty="0" smtClean="0"/>
          </a:p>
          <a:p>
            <a:r>
              <a:rPr lang="en-US" sz="3600" b="1" dirty="0" smtClean="0"/>
              <a:t>Ctrl f    (Find / Search)</a:t>
            </a:r>
            <a:endParaRPr lang="en-US" sz="3600" b="1" dirty="0"/>
          </a:p>
          <a:p>
            <a:r>
              <a:rPr lang="en-US" sz="3600" b="1" dirty="0"/>
              <a:t>Ctrl w  (close current tab)  </a:t>
            </a:r>
          </a:p>
          <a:p>
            <a:r>
              <a:rPr lang="en-US" sz="3600" b="1" dirty="0"/>
              <a:t>Ctrl t </a:t>
            </a:r>
            <a:r>
              <a:rPr lang="en-US" sz="3600" b="1" dirty="0" smtClean="0"/>
              <a:t>   (</a:t>
            </a:r>
            <a:r>
              <a:rPr lang="en-US" sz="3600" b="1" dirty="0"/>
              <a:t>New Tab)</a:t>
            </a:r>
          </a:p>
          <a:p>
            <a:r>
              <a:rPr lang="en-US" sz="3600" b="1" dirty="0"/>
              <a:t>Ctrl L </a:t>
            </a:r>
            <a:r>
              <a:rPr lang="en-US" sz="3600" b="1" dirty="0" smtClean="0"/>
              <a:t>  (</a:t>
            </a:r>
            <a:r>
              <a:rPr lang="en-US" sz="3600" b="1" dirty="0"/>
              <a:t>Jump to the Address (URL) bar</a:t>
            </a:r>
          </a:p>
          <a:p>
            <a:r>
              <a:rPr lang="en-US" sz="3600" b="1" dirty="0"/>
              <a:t>Ctrl  &lt;Shift&gt;  B: Open the Bookmark B</a:t>
            </a:r>
            <a:r>
              <a:rPr lang="en-US" sz="3600" b="1" dirty="0" smtClean="0"/>
              <a:t>ar</a:t>
            </a:r>
            <a:endParaRPr lang="en-US" sz="3600" b="1" dirty="0"/>
          </a:p>
          <a:p>
            <a:r>
              <a:rPr lang="en-US" sz="3600" b="1" dirty="0"/>
              <a:t>CTRL [HOME] Top of webpage</a:t>
            </a:r>
          </a:p>
          <a:p>
            <a:endParaRPr lang="en-US" sz="3600" b="1" dirty="0"/>
          </a:p>
          <a:p>
            <a:endParaRPr lang="en-US" sz="3600" b="1" dirty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8148" y="167005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990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34" y="0"/>
            <a:ext cx="10515600" cy="515408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 </a:t>
            </a:r>
            <a:r>
              <a:rPr lang="en-US" dirty="0" smtClean="0"/>
              <a:t>2-6-A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88533" y="856357"/>
            <a:ext cx="937260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 1. Open  </a:t>
            </a:r>
            <a:r>
              <a:rPr lang="en-US" sz="3200" dirty="0">
                <a:hlinkClick r:id="rId2"/>
              </a:rPr>
              <a:t>en.wikipedia.org</a:t>
            </a:r>
            <a:r>
              <a:rPr lang="en-US" sz="3200" dirty="0"/>
              <a:t>   OR  </a:t>
            </a:r>
            <a:r>
              <a:rPr lang="en-US" sz="3200" dirty="0">
                <a:hlinkClick r:id="rId3"/>
              </a:rPr>
              <a:t>britannica.com</a:t>
            </a:r>
            <a:endParaRPr lang="en-US" sz="3200" dirty="0"/>
          </a:p>
          <a:p>
            <a:r>
              <a:rPr lang="en-US" sz="3200" dirty="0"/>
              <a:t>​</a:t>
            </a:r>
          </a:p>
          <a:p>
            <a:r>
              <a:rPr lang="en-US" sz="3200" dirty="0"/>
              <a:t>2.  Search for ‘</a:t>
            </a:r>
            <a:r>
              <a:rPr lang="en-US" sz="3200" b="1" dirty="0"/>
              <a:t>Chile</a:t>
            </a:r>
            <a:r>
              <a:rPr lang="en-US" sz="3200" dirty="0"/>
              <a:t>’ or choose another country </a:t>
            </a:r>
          </a:p>
          <a:p>
            <a:r>
              <a:rPr lang="en-US" sz="3200" dirty="0"/>
              <a:t>3. Make the text bigger.  (Ctrl +)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4. Use </a:t>
            </a:r>
            <a:r>
              <a:rPr lang="en-US" sz="3200" dirty="0" smtClean="0"/>
              <a:t>Ctrl F </a:t>
            </a:r>
            <a:r>
              <a:rPr lang="en-US" sz="3200" dirty="0"/>
              <a:t>to </a:t>
            </a:r>
            <a:r>
              <a:rPr lang="en-US" sz="3200" b="1" dirty="0"/>
              <a:t>find: </a:t>
            </a:r>
          </a:p>
          <a:p>
            <a:pPr lvl="1"/>
            <a:r>
              <a:rPr lang="en-US" sz="3200" dirty="0"/>
              <a:t>◆ Population </a:t>
            </a:r>
          </a:p>
          <a:p>
            <a:pPr lvl="1"/>
            <a:r>
              <a:rPr lang="en-US" sz="3200" dirty="0"/>
              <a:t>◆ Capital city </a:t>
            </a:r>
          </a:p>
          <a:p>
            <a:pPr lvl="1"/>
            <a:r>
              <a:rPr lang="en-US" sz="3200" dirty="0"/>
              <a:t>◆ Language </a:t>
            </a:r>
          </a:p>
          <a:p>
            <a:pPr lvl="1"/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8147" y="0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87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" y="192742"/>
            <a:ext cx="6688015" cy="7016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2-6  Handout-A </a:t>
            </a:r>
            <a:r>
              <a:rPr lang="en-US" dirty="0"/>
              <a:t>Research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6507" y="2844680"/>
            <a:ext cx="7970267" cy="17442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9667" y="2844680"/>
            <a:ext cx="1336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Mexico: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507" y="1066800"/>
            <a:ext cx="7970267" cy="17442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9667" y="1066800"/>
            <a:ext cx="1002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Chile:</a:t>
            </a:r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507" y="4588933"/>
            <a:ext cx="7970267" cy="174425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9667" y="4588933"/>
            <a:ext cx="1529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Thailand: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8486" y="0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89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en-US" dirty="0" smtClean="0"/>
              <a:t>Unit 2-6  Handout-A </a:t>
            </a:r>
            <a:r>
              <a:rPr lang="en-US" dirty="0"/>
              <a:t>Research (page 2)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6507" y="2844680"/>
            <a:ext cx="7970267" cy="17442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0088" y="2898349"/>
            <a:ext cx="1717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________: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507" y="1066800"/>
            <a:ext cx="7970267" cy="17442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9667" y="1066800"/>
            <a:ext cx="1093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Egypt:</a:t>
            </a:r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507" y="4588933"/>
            <a:ext cx="7970267" cy="174425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0087" y="4657364"/>
            <a:ext cx="1717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________: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8148" y="67324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909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867" y="212726"/>
            <a:ext cx="10515600" cy="871008"/>
          </a:xfrm>
        </p:spPr>
        <p:txBody>
          <a:bodyPr/>
          <a:lstStyle/>
          <a:p>
            <a:r>
              <a:rPr lang="en-US" dirty="0"/>
              <a:t>Unit 2-6 Handout-C </a:t>
            </a:r>
            <a:r>
              <a:rPr lang="en-US" dirty="0" smtClean="0"/>
              <a:t>Vocabulary Quiz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5715" y="1219200"/>
            <a:ext cx="10873152" cy="53339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267" y="0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439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00" y="212726"/>
            <a:ext cx="10515600" cy="532342"/>
          </a:xfrm>
        </p:spPr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https://www.ctc.ca.gov/site-information/accessibility/key-chrome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335597"/>
              </p:ext>
            </p:extLst>
          </p:nvPr>
        </p:nvGraphicFramePr>
        <p:xfrm>
          <a:off x="426720" y="1029494"/>
          <a:ext cx="10515600" cy="420624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Action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Shortcut</a:t>
                      </a:r>
                      <a:endParaRPr lang="en-US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Search with your default search engine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Type a search term </a:t>
                      </a:r>
                      <a:r>
                        <a:rPr lang="en-US" b="1">
                          <a:effectLst/>
                        </a:rPr>
                        <a:t>+ Enter</a:t>
                      </a:r>
                      <a:endParaRPr lang="en-US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Search using a different search engine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Type a search engine name and press</a:t>
                      </a:r>
                      <a:r>
                        <a:rPr lang="en-US" b="1">
                          <a:effectLst/>
                        </a:rPr>
                        <a:t> Tab</a:t>
                      </a:r>
                      <a:endParaRPr lang="en-US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Add www. and .com to a site name, and open it in the current tab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Type a site name </a:t>
                      </a:r>
                      <a:r>
                        <a:rPr lang="en-US" b="1">
                          <a:effectLst/>
                        </a:rPr>
                        <a:t>+ Ctrl + Enter</a:t>
                      </a:r>
                      <a:endParaRPr lang="en-US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Add www. and .com to a site name, and open it in a new window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Type a site name </a:t>
                      </a:r>
                      <a:r>
                        <a:rPr lang="en-US" b="1">
                          <a:effectLst/>
                        </a:rPr>
                        <a:t>+</a:t>
                      </a:r>
                      <a:r>
                        <a:rPr lang="en-US">
                          <a:effectLst/>
                        </a:rPr>
                        <a:t> </a:t>
                      </a:r>
                      <a:r>
                        <a:rPr lang="en-US" b="1">
                          <a:effectLst/>
                        </a:rPr>
                        <a:t>Ctrl + Shift + Enter</a:t>
                      </a:r>
                      <a:endParaRPr lang="en-US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Open a new tab and perform a Google search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Type a search term </a:t>
                      </a:r>
                      <a:r>
                        <a:rPr lang="en-US" b="1">
                          <a:effectLst/>
                        </a:rPr>
                        <a:t>+ Alt + Enter</a:t>
                      </a:r>
                      <a:endParaRPr lang="en-US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Jump to the address bar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Ctrl + l</a:t>
                      </a:r>
                      <a:r>
                        <a:rPr lang="en-US">
                          <a:effectLst/>
                        </a:rPr>
                        <a:t> or </a:t>
                      </a:r>
                      <a:r>
                        <a:rPr lang="en-US" b="1">
                          <a:effectLst/>
                        </a:rPr>
                        <a:t>Alt + d</a:t>
                      </a:r>
                      <a:r>
                        <a:rPr lang="en-US">
                          <a:effectLst/>
                        </a:rPr>
                        <a:t> or </a:t>
                      </a:r>
                      <a:r>
                        <a:rPr lang="en-US" b="1">
                          <a:effectLst/>
                        </a:rPr>
                        <a:t>F6</a:t>
                      </a:r>
                      <a:endParaRPr lang="en-US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Search from anywhere on the page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Ctrl + k</a:t>
                      </a:r>
                      <a:r>
                        <a:rPr lang="en-US">
                          <a:effectLst/>
                        </a:rPr>
                        <a:t> or </a:t>
                      </a:r>
                      <a:r>
                        <a:rPr lang="en-US" b="1">
                          <a:effectLst/>
                        </a:rPr>
                        <a:t>Ctrl + e</a:t>
                      </a:r>
                      <a:endParaRPr lang="en-US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Remove predictions from your address bar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Down arrow</a:t>
                      </a:r>
                      <a:r>
                        <a:rPr lang="en-US">
                          <a:effectLst/>
                        </a:rPr>
                        <a:t> to highlight </a:t>
                      </a:r>
                      <a:r>
                        <a:rPr lang="en-US" b="1">
                          <a:effectLst/>
                        </a:rPr>
                        <a:t>+ Shift + Delete</a:t>
                      </a:r>
                      <a:endParaRPr lang="en-US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Move cursor to the address bar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Ctrl + F5</a:t>
                      </a:r>
                      <a:endParaRPr lang="en-US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042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156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Internet Basics  Unit: 2 – 6 Control Shortcuts</vt:lpstr>
      <vt:lpstr>Warm-up: Thumbs Up / Thumbs Down</vt:lpstr>
      <vt:lpstr>Unit 2-6  Internet Basic Skills Control Shortcuts</vt:lpstr>
      <vt:lpstr>Unit 2-6 Search Terms Vocabulary</vt:lpstr>
      <vt:lpstr>Reference 2-6-A </vt:lpstr>
      <vt:lpstr>Unit 2-6  Handout-A Research</vt:lpstr>
      <vt:lpstr>Unit 2-6  Handout-A Research (page 2)</vt:lpstr>
      <vt:lpstr>Unit 2-6 Handout-C Vocabulary Quiz</vt:lpstr>
      <vt:lpstr>https://www.ctc.ca.gov/site-information/accessibility/key-chrome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71</cp:revision>
  <cp:lastPrinted>2023-09-28T20:07:35Z</cp:lastPrinted>
  <dcterms:created xsi:type="dcterms:W3CDTF">2023-08-15T18:20:15Z</dcterms:created>
  <dcterms:modified xsi:type="dcterms:W3CDTF">2023-11-13T16:28:13Z</dcterms:modified>
</cp:coreProperties>
</file>