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6"/>
  </p:notesMasterIdLst>
  <p:handoutMasterIdLst>
    <p:handoutMasterId r:id="rId27"/>
  </p:handoutMasterIdLst>
  <p:sldIdLst>
    <p:sldId id="550" r:id="rId2"/>
    <p:sldId id="551" r:id="rId3"/>
    <p:sldId id="552" r:id="rId4"/>
    <p:sldId id="553" r:id="rId5"/>
    <p:sldId id="651" r:id="rId6"/>
    <p:sldId id="554" r:id="rId7"/>
    <p:sldId id="555" r:id="rId8"/>
    <p:sldId id="556" r:id="rId9"/>
    <p:sldId id="557" r:id="rId10"/>
    <p:sldId id="558" r:id="rId11"/>
    <p:sldId id="560" r:id="rId12"/>
    <p:sldId id="561" r:id="rId13"/>
    <p:sldId id="562" r:id="rId14"/>
    <p:sldId id="563" r:id="rId15"/>
    <p:sldId id="564" r:id="rId16"/>
    <p:sldId id="565" r:id="rId17"/>
    <p:sldId id="566" r:id="rId18"/>
    <p:sldId id="567" r:id="rId19"/>
    <p:sldId id="568" r:id="rId20"/>
    <p:sldId id="647" r:id="rId21"/>
    <p:sldId id="648" r:id="rId22"/>
    <p:sldId id="649" r:id="rId23"/>
    <p:sldId id="650" r:id="rId24"/>
    <p:sldId id="60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ormatting" id="{8BDCAB5A-00F5-49D8-A56A-0FAA788A388C}">
          <p14:sldIdLst>
            <p14:sldId id="550"/>
            <p14:sldId id="551"/>
            <p14:sldId id="552"/>
            <p14:sldId id="553"/>
            <p14:sldId id="651"/>
            <p14:sldId id="554"/>
            <p14:sldId id="555"/>
            <p14:sldId id="556"/>
            <p14:sldId id="557"/>
            <p14:sldId id="558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647"/>
            <p14:sldId id="648"/>
            <p14:sldId id="649"/>
            <p14:sldId id="650"/>
            <p14:sldId id="6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CC0099"/>
    <a:srgbClr val="CC3399"/>
    <a:srgbClr val="CC0000"/>
    <a:srgbClr val="EAEAEA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0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1B414-B4B6-44C4-97E2-6CF486E5BFCD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A5048-BF07-4214-8E02-A0486D24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0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5011A8-14A0-46DC-8704-AB356B562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E509-71A0-4057-B9EF-7EAC6EE31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6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2412-27B7-41EF-9782-5B86628B2A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4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714F-8545-4308-8F47-A44806800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0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5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3791-ED6C-41A9-9553-5EAD255C3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0EB0-0A8F-46E0-9DFC-EE94E8CFB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5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D943-5E0B-4924-BEA6-50D6FCFAF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5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6/15/2014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4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76E-DBB1-444C-AAFE-093D22F79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2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EF92-8271-4CA8-A9EF-41AA27307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6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6/15/2014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E35F-3833-4280-851B-461A05ACF8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9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6/15/2014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6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mboulian@yahoo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03_Navigation.pptx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03_Navigation.ppt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3172" y="2650548"/>
            <a:ext cx="7557655" cy="930852"/>
          </a:xfrm>
        </p:spPr>
        <p:txBody>
          <a:bodyPr>
            <a:noAutofit/>
          </a:bodyPr>
          <a:lstStyle/>
          <a:p>
            <a:r>
              <a:rPr lang="en-US" dirty="0" smtClean="0"/>
              <a:t>Workbook Formatting</a:t>
            </a:r>
            <a:endParaRPr lang="en-US" dirty="0"/>
          </a:p>
        </p:txBody>
      </p:sp>
      <p:pic>
        <p:nvPicPr>
          <p:cNvPr id="6" name="Picture 5" descr="exc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276225"/>
            <a:ext cx="2381250" cy="238125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558145" y="590550"/>
            <a:ext cx="3505200" cy="175260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Nolan Tomboulian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Tomboulian@yahoo.com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Tomboulian.wikispaces.com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19100" y="3276600"/>
            <a:ext cx="8420099" cy="320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u="sng" dirty="0" smtClean="0"/>
              <a:t>How Things Look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	</a:t>
            </a:r>
            <a:r>
              <a:rPr lang="en-US" sz="2800" dirty="0" smtClean="0"/>
              <a:t>Cell Color		Font Color	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/>
              <a:t>	Cell Borders	Font Size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	</a:t>
            </a:r>
            <a:r>
              <a:rPr lang="en-US" sz="2800" dirty="0" smtClean="0"/>
              <a:t>Cell Size		Font Style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	</a:t>
            </a:r>
            <a:r>
              <a:rPr lang="en-US" sz="2800" dirty="0" smtClean="0"/>
              <a:t>Numeric or Date Display (Edit Masks)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	</a:t>
            </a:r>
            <a:r>
              <a:rPr lang="en-US" sz="2800" dirty="0" smtClean="0"/>
              <a:t>Direction of Text in the Cell (alignment)</a:t>
            </a:r>
            <a:endParaRPr lang="en-US" sz="2800" dirty="0"/>
          </a:p>
        </p:txBody>
      </p:sp>
      <p:pic>
        <p:nvPicPr>
          <p:cNvPr id="9" name="Picture 8" descr="http://www.bridgeschristianchurch.org/images/library/compus.pn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276600"/>
            <a:ext cx="1676400" cy="1274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Formatting Dates and Times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76200" y="1600200"/>
            <a:ext cx="8686800" cy="5257800"/>
          </a:xfrm>
        </p:spPr>
        <p:txBody>
          <a:bodyPr/>
          <a:lstStyle/>
          <a:p>
            <a:r>
              <a:rPr lang="en-US" dirty="0"/>
              <a:t>Although </a:t>
            </a:r>
            <a:r>
              <a:rPr lang="en-US" dirty="0" smtClean="0"/>
              <a:t>DATES </a:t>
            </a:r>
            <a:r>
              <a:rPr lang="en-US" dirty="0"/>
              <a:t>and </a:t>
            </a:r>
            <a:r>
              <a:rPr lang="en-US" dirty="0" smtClean="0"/>
              <a:t>TIMES </a:t>
            </a:r>
            <a:r>
              <a:rPr lang="en-US" dirty="0"/>
              <a:t>in Excel </a:t>
            </a:r>
            <a:r>
              <a:rPr lang="en-US" b="1" dirty="0"/>
              <a:t>appear</a:t>
            </a:r>
            <a:r>
              <a:rPr lang="en-US" dirty="0"/>
              <a:t> </a:t>
            </a:r>
            <a:r>
              <a:rPr lang="en-US" dirty="0" smtClean="0"/>
              <a:t>in “normal” formats, </a:t>
            </a:r>
            <a:r>
              <a:rPr lang="en-US" dirty="0"/>
              <a:t>they are actually </a:t>
            </a:r>
            <a:r>
              <a:rPr lang="en-US" dirty="0" smtClean="0"/>
              <a:t>numbers</a:t>
            </a:r>
          </a:p>
          <a:p>
            <a:r>
              <a:rPr lang="en-US" dirty="0" smtClean="0"/>
              <a:t>Measure </a:t>
            </a:r>
            <a:r>
              <a:rPr lang="en-US" dirty="0"/>
              <a:t>the interval between the specified date and time and January 1, 1900 at 12:00 a.m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Excel uses this system to make date and time calculations easy to perform</a:t>
            </a:r>
          </a:p>
          <a:p>
            <a:r>
              <a:rPr lang="en-US" dirty="0" smtClean="0"/>
              <a:t>Can create </a:t>
            </a:r>
            <a:r>
              <a:rPr lang="en-US" b="1" dirty="0" smtClean="0"/>
              <a:t>Custom Formatting</a:t>
            </a:r>
            <a:r>
              <a:rPr lang="en-US" dirty="0" smtClean="0"/>
              <a:t> to make Edit Masks to display data in various formats:</a:t>
            </a:r>
          </a:p>
          <a:p>
            <a:pPr lvl="1"/>
            <a:r>
              <a:rPr lang="en-US" dirty="0" smtClean="0"/>
              <a:t>Leading </a:t>
            </a:r>
            <a:r>
              <a:rPr lang="en-US" dirty="0" err="1" smtClean="0"/>
              <a:t>Zeros</a:t>
            </a:r>
            <a:r>
              <a:rPr lang="en-US" dirty="0" smtClean="0"/>
              <a:t>, Phone-</a:t>
            </a:r>
            <a:r>
              <a:rPr lang="en-US" dirty="0" err="1" smtClean="0"/>
              <a:t>Numers</a:t>
            </a:r>
            <a:r>
              <a:rPr lang="en-US" dirty="0" smtClean="0"/>
              <a:t>, SSN, 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BFBA-6D8A-4CB9-8DC6-885399F4378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sz="3600" dirty="0"/>
              <a:t>Aligning Cell Content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304800" y="2590800"/>
            <a:ext cx="88392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Alignment</a:t>
            </a:r>
            <a:r>
              <a:rPr lang="en-US" sz="2800" dirty="0" smtClean="0"/>
              <a:t> refers to the position of values within a cell.</a:t>
            </a:r>
          </a:p>
          <a:p>
            <a:pPr lvl="1"/>
            <a:r>
              <a:rPr lang="en-US" sz="2400" dirty="0" smtClean="0"/>
              <a:t> (It used to be called </a:t>
            </a:r>
            <a:r>
              <a:rPr lang="en-US" sz="2400" i="1" dirty="0" smtClean="0"/>
              <a:t>Justify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addition to </a:t>
            </a:r>
            <a:r>
              <a:rPr lang="en-US" sz="2800" b="1" dirty="0" smtClean="0"/>
              <a:t>Left</a:t>
            </a:r>
            <a:r>
              <a:rPr lang="en-US" sz="2800" dirty="0" smtClean="0"/>
              <a:t>, </a:t>
            </a:r>
            <a:r>
              <a:rPr lang="en-US" sz="2800" b="1" dirty="0" smtClean="0"/>
              <a:t>Right</a:t>
            </a:r>
            <a:r>
              <a:rPr lang="en-US" sz="2800" dirty="0" smtClean="0"/>
              <a:t>, and </a:t>
            </a:r>
            <a:r>
              <a:rPr lang="en-US" sz="2800" b="1" dirty="0" smtClean="0"/>
              <a:t>Center,</a:t>
            </a:r>
            <a:r>
              <a:rPr lang="en-US" sz="2800" dirty="0" smtClean="0"/>
              <a:t>  </a:t>
            </a:r>
            <a:r>
              <a:rPr lang="en-US" sz="2800" dirty="0"/>
              <a:t>you can change the vertical and horizontal </a:t>
            </a:r>
            <a:r>
              <a:rPr lang="en-US" sz="2800" dirty="0" smtClean="0"/>
              <a:t>attributes: 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b="1" dirty="0" smtClean="0"/>
              <a:t>Top, Middle, Bottom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Data may be also be rotated to an angle within the cell</a:t>
            </a:r>
          </a:p>
          <a:p>
            <a:r>
              <a:rPr lang="en-US" sz="2800" dirty="0" smtClean="0"/>
              <a:t>Alignment </a:t>
            </a:r>
            <a:r>
              <a:rPr lang="en-US" sz="2800" dirty="0"/>
              <a:t>buttons are located on the </a:t>
            </a:r>
            <a:r>
              <a:rPr lang="en-US" sz="2800" b="1" dirty="0" smtClean="0"/>
              <a:t>[Home]</a:t>
            </a:r>
            <a:r>
              <a:rPr lang="en-US" sz="2800" dirty="0" smtClean="0"/>
              <a:t> </a:t>
            </a:r>
            <a:r>
              <a:rPr lang="en-US" sz="2800" b="1" dirty="0" smtClean="0"/>
              <a:t>tab</a:t>
            </a:r>
          </a:p>
          <a:p>
            <a:r>
              <a:rPr lang="en-US" sz="2800" dirty="0" smtClean="0"/>
              <a:t>May also Indent, Wrap or Merge Cells </a:t>
            </a:r>
          </a:p>
          <a:p>
            <a:pPr lvl="1"/>
            <a:r>
              <a:rPr lang="en-US" sz="2400" dirty="0" smtClean="0"/>
              <a:t>(Merged Cells </a:t>
            </a:r>
            <a:r>
              <a:rPr lang="en-US" sz="2400" b="1" dirty="0" smtClean="0"/>
              <a:t>Cannot</a:t>
            </a:r>
            <a:r>
              <a:rPr lang="en-US" sz="2400" dirty="0" smtClean="0"/>
              <a:t> be sorted)</a:t>
            </a:r>
            <a:endParaRPr lang="en-US" sz="24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C1C0-A71C-4D90-A6D4-1E94ED8A7183}" type="slidenum">
              <a:rPr lang="en-US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3657600" cy="190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Indenting Cell Content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381000" y="47244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/>
              <a:t>You increase </a:t>
            </a:r>
            <a:r>
              <a:rPr lang="en-US" dirty="0" smtClean="0"/>
              <a:t>or decrease the </a:t>
            </a:r>
            <a:r>
              <a:rPr lang="en-US" dirty="0"/>
              <a:t>indentation </a:t>
            </a:r>
            <a:r>
              <a:rPr lang="en-US" dirty="0" smtClean="0"/>
              <a:t>each </a:t>
            </a:r>
            <a:r>
              <a:rPr lang="en-US" dirty="0"/>
              <a:t>time you click </a:t>
            </a:r>
            <a:r>
              <a:rPr lang="en-US" dirty="0" smtClean="0"/>
              <a:t>a button </a:t>
            </a:r>
            <a:r>
              <a:rPr lang="en-US" dirty="0"/>
              <a:t>in the Alignment group on the </a:t>
            </a:r>
            <a:r>
              <a:rPr lang="en-US" dirty="0" smtClean="0"/>
              <a:t>[Home] </a:t>
            </a:r>
            <a:r>
              <a:rPr lang="en-US" dirty="0"/>
              <a:t>tab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EDBF-412F-4CA1-B87A-FC3473091192}" type="slidenum">
              <a:rPr lang="en-US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076" y="1295400"/>
            <a:ext cx="6193848" cy="322519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V="1">
            <a:off x="4572000" y="3429000"/>
            <a:ext cx="5334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Merging Cells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393080" y="12652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way to align text over several columns or rows is to </a:t>
            </a:r>
            <a:r>
              <a:rPr lang="en-US" b="1" dirty="0"/>
              <a:t>merge</a:t>
            </a:r>
            <a:r>
              <a:rPr lang="en-US" dirty="0"/>
              <a:t>, or combine, several cells into one </a:t>
            </a:r>
            <a:r>
              <a:rPr lang="en-US" dirty="0" smtClean="0"/>
              <a:t>cell.</a:t>
            </a:r>
          </a:p>
          <a:p>
            <a:pPr marL="0" indent="0">
              <a:buNone/>
            </a:pPr>
            <a:r>
              <a:rPr lang="en-US" dirty="0" smtClean="0"/>
              <a:t>Useful for a “Heading” over a range of cells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EDA9-22D3-4655-95C3-CA03DDBFD02D}" type="slidenum">
              <a:rPr lang="en-US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3469707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</a:t>
            </a:r>
            <a:r>
              <a:rPr lang="en-US" sz="2800" b="1" dirty="0" smtClean="0"/>
              <a:t>must not </a:t>
            </a:r>
            <a:r>
              <a:rPr lang="en-US" sz="2800" dirty="0" smtClean="0"/>
              <a:t>be any data in the adjacent cells being merged!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85" y="4398764"/>
            <a:ext cx="5867400" cy="224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Merging Cells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381000" y="1371600"/>
            <a:ext cx="5181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Select the range of cells you want merged.</a:t>
            </a:r>
          </a:p>
          <a:p>
            <a:pPr lvl="1"/>
            <a:r>
              <a:rPr lang="en-US" dirty="0" smtClean="0"/>
              <a:t>Click the </a:t>
            </a:r>
            <a:r>
              <a:rPr lang="en-US" b="1" dirty="0" smtClean="0"/>
              <a:t>Merge &amp; Center button </a:t>
            </a:r>
            <a:r>
              <a:rPr lang="en-US" dirty="0" smtClean="0"/>
              <a:t>in the </a:t>
            </a:r>
            <a:r>
              <a:rPr lang="en-US" b="1" dirty="0" smtClean="0"/>
              <a:t>Alignment</a:t>
            </a:r>
            <a:r>
              <a:rPr lang="en-US" dirty="0" smtClean="0"/>
              <a:t> </a:t>
            </a:r>
            <a:r>
              <a:rPr lang="en-US" b="1" dirty="0" smtClean="0"/>
              <a:t>group</a:t>
            </a:r>
          </a:p>
          <a:p>
            <a:pPr marL="457200" lvl="1" indent="0">
              <a:buNone/>
            </a:pPr>
            <a:r>
              <a:rPr lang="en-US" b="1" dirty="0" smtClean="0"/>
              <a:t>or</a:t>
            </a:r>
          </a:p>
          <a:p>
            <a:pPr lvl="1"/>
            <a:r>
              <a:rPr lang="en-US" dirty="0" smtClean="0"/>
              <a:t>Click the </a:t>
            </a:r>
            <a:r>
              <a:rPr lang="en-US" b="1" dirty="0" smtClean="0"/>
              <a:t>Merge &amp; Center dialog Box </a:t>
            </a:r>
            <a:r>
              <a:rPr lang="en-US" dirty="0" smtClean="0"/>
              <a:t>and select </a:t>
            </a:r>
            <a:r>
              <a:rPr lang="en-US" b="1" dirty="0" smtClean="0"/>
              <a:t>Merge Across</a:t>
            </a:r>
            <a:r>
              <a:rPr lang="en-US" dirty="0" smtClean="0"/>
              <a:t>. This creates the same effect as Merge &amp; Center without centering the text</a:t>
            </a:r>
          </a:p>
          <a:p>
            <a:r>
              <a:rPr lang="en-US" dirty="0" smtClean="0"/>
              <a:t>You can also Merge a range of cell Rows and Columns to make a “Block” </a:t>
            </a:r>
          </a:p>
          <a:p>
            <a:r>
              <a:rPr lang="en-US" i="1" dirty="0" smtClean="0"/>
              <a:t>Remember the cells being merged must be empty or it will Erase the contents.</a:t>
            </a:r>
            <a:endParaRPr lang="en-US" i="1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EDA9-22D3-4655-95C3-CA03DDBFD02D}" type="slidenum">
              <a:rPr lang="en-US"/>
              <a:pPr/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3" t="5993" r="41309" b="73801"/>
          <a:stretch/>
        </p:blipFill>
        <p:spPr bwMode="auto">
          <a:xfrm>
            <a:off x="5503333" y="2125064"/>
            <a:ext cx="3197037" cy="267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Cell Content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To save space or to provide visual interest to a worksheet, you can rotate the cell contents so </a:t>
            </a:r>
            <a:r>
              <a:rPr lang="en-US" dirty="0" smtClean="0"/>
              <a:t>they </a:t>
            </a:r>
            <a:r>
              <a:rPr lang="en-US" dirty="0"/>
              <a:t>appear at any angle or orientation</a:t>
            </a:r>
          </a:p>
          <a:p>
            <a:pPr lvl="1"/>
            <a:r>
              <a:rPr lang="en-US" dirty="0"/>
              <a:t>Select the range</a:t>
            </a:r>
          </a:p>
          <a:p>
            <a:pPr lvl="1"/>
            <a:r>
              <a:rPr lang="en-US" dirty="0"/>
              <a:t>In the </a:t>
            </a:r>
            <a:r>
              <a:rPr lang="en-US" b="1" dirty="0"/>
              <a:t>Alignment</a:t>
            </a:r>
            <a:r>
              <a:rPr lang="en-US" dirty="0"/>
              <a:t> </a:t>
            </a:r>
            <a:r>
              <a:rPr lang="en-US" b="1" dirty="0"/>
              <a:t>group</a:t>
            </a:r>
            <a:r>
              <a:rPr lang="en-US" dirty="0"/>
              <a:t>, click the </a:t>
            </a:r>
            <a:r>
              <a:rPr lang="en-US" b="1" dirty="0"/>
              <a:t>Orientation </a:t>
            </a:r>
            <a:r>
              <a:rPr lang="en-US" dirty="0"/>
              <a:t>button and </a:t>
            </a:r>
            <a:r>
              <a:rPr lang="en-US" dirty="0" smtClean="0"/>
              <a:t>choose the desired </a:t>
            </a:r>
            <a:r>
              <a:rPr lang="en-US" dirty="0"/>
              <a:t>rotation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B5ED6-8A2E-4CAA-839B-5B72ACAC0202}" type="slidenum">
              <a:rPr lang="en-US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19526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43933" t="4110" r="30383" b="60159"/>
          <a:stretch/>
        </p:blipFill>
        <p:spPr bwMode="auto">
          <a:xfrm>
            <a:off x="3733800" y="4334201"/>
            <a:ext cx="2819400" cy="204240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Cell Content</a:t>
            </a:r>
          </a:p>
        </p:txBody>
      </p:sp>
      <p:pic>
        <p:nvPicPr>
          <p:cNvPr id="18435" name="Picture 6" descr="FigEX2-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204" r="25904"/>
          <a:stretch>
            <a:fillRect/>
          </a:stretch>
        </p:blipFill>
        <p:spPr>
          <a:xfrm>
            <a:off x="609600" y="1447800"/>
            <a:ext cx="7848600" cy="4397320"/>
          </a:xfr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42293-C1CB-474C-9C04-8C50D328558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Cell Borders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can add </a:t>
            </a:r>
            <a:r>
              <a:rPr lang="en-US" b="1" dirty="0" smtClean="0"/>
              <a:t>Borders</a:t>
            </a:r>
            <a:r>
              <a:rPr lang="en-US" dirty="0" smtClean="0"/>
              <a:t> </a:t>
            </a:r>
            <a:r>
              <a:rPr lang="en-US" dirty="0"/>
              <a:t>to the left, top, right, or bottom of a cell or range, around an entire cell, or around the outside edges of a range using the </a:t>
            </a:r>
            <a:r>
              <a:rPr lang="en-US" b="1" dirty="0"/>
              <a:t>Border </a:t>
            </a:r>
            <a:r>
              <a:rPr lang="en-US" b="1" dirty="0" smtClean="0"/>
              <a:t>Dialog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DAB-FCF5-42E9-A776-80B6BA396DDE}" type="slidenum">
              <a:rPr lang="en-US"/>
              <a:pPr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1884" r="61344" b="23116"/>
          <a:stretch/>
        </p:blipFill>
        <p:spPr bwMode="auto">
          <a:xfrm>
            <a:off x="4953000" y="1143000"/>
            <a:ext cx="300624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33600" y="1981200"/>
            <a:ext cx="3962400" cy="388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Format Cells</a:t>
            </a:r>
            <a:br>
              <a:rPr lang="en-US" dirty="0" smtClean="0"/>
            </a:br>
            <a:r>
              <a:rPr lang="en-US" dirty="0" smtClean="0"/>
              <a:t>	 Dialog Box</a:t>
            </a:r>
            <a:endParaRPr lang="en-US" dirty="0"/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5257799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b="1" dirty="0" smtClean="0"/>
              <a:t>Format Cells </a:t>
            </a:r>
            <a:r>
              <a:rPr lang="en-US" sz="3200" dirty="0" smtClean="0"/>
              <a:t>dialog box provides access to all formatting options related to cells</a:t>
            </a:r>
          </a:p>
          <a:p>
            <a:r>
              <a:rPr lang="en-US" sz="3200" dirty="0" smtClean="0"/>
              <a:t>The Format Cells dialog box has six tabs, each focusing on a different set of formatting options</a:t>
            </a:r>
            <a:endParaRPr lang="en-US" sz="320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68DE-5AB8-4E6C-8083-59584DD845E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599"/>
            <a:ext cx="3429000" cy="652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533400" y="6324600"/>
            <a:ext cx="5638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599" y="6488668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also access with a </a:t>
            </a:r>
            <a:r>
              <a:rPr lang="en-US" b="1" dirty="0" smtClean="0"/>
              <a:t>&lt;Right Click&gt;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Format Cells Dialog Box</a:t>
            </a:r>
            <a:endParaRPr lang="en-US" dirty="0"/>
          </a:p>
        </p:txBody>
      </p:sp>
      <p:pic>
        <p:nvPicPr>
          <p:cNvPr id="5" name="Content Placeholder 4" descr="FigEX2-1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472" t="7859" r="51180" b="38772"/>
          <a:stretch>
            <a:fillRect/>
          </a:stretch>
        </p:blipFill>
        <p:spPr>
          <a:xfrm>
            <a:off x="228600" y="1143000"/>
            <a:ext cx="7467600" cy="5467350"/>
          </a:xfr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68DE-5AB8-4E6C-8083-59584DD845E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Workbooks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Formatting </a:t>
            </a:r>
            <a:r>
              <a:rPr lang="en-US" dirty="0"/>
              <a:t>is the process of changing a workbook’s appearance by defining the </a:t>
            </a:r>
            <a:r>
              <a:rPr lang="en-US" dirty="0" smtClean="0"/>
              <a:t>Cell and Data </a:t>
            </a:r>
            <a:r>
              <a:rPr lang="en-US" b="1" dirty="0" smtClean="0"/>
              <a:t>ATTRIBUTES:</a:t>
            </a:r>
          </a:p>
          <a:p>
            <a:r>
              <a:rPr lang="en-US" sz="4000" dirty="0" smtClean="0"/>
              <a:t>Fonts</a:t>
            </a:r>
            <a:r>
              <a:rPr lang="en-US" sz="4000" dirty="0"/>
              <a:t>, </a:t>
            </a:r>
            <a:r>
              <a:rPr lang="en-US" sz="4000" dirty="0" smtClean="0"/>
              <a:t>Styles</a:t>
            </a:r>
            <a:r>
              <a:rPr lang="en-US" sz="4000" dirty="0"/>
              <a:t>, </a:t>
            </a:r>
            <a:r>
              <a:rPr lang="en-US" sz="4000" dirty="0" smtClean="0"/>
              <a:t>Colors</a:t>
            </a:r>
            <a:r>
              <a:rPr lang="en-US" sz="4000" dirty="0"/>
              <a:t>, </a:t>
            </a:r>
            <a:r>
              <a:rPr lang="en-US" sz="4000" dirty="0" smtClean="0"/>
              <a:t>Alignment and </a:t>
            </a:r>
            <a:r>
              <a:rPr lang="en-US" sz="4000" dirty="0"/>
              <a:t>decorative </a:t>
            </a:r>
            <a:r>
              <a:rPr lang="en-US" sz="4000" dirty="0" smtClean="0"/>
              <a:t>features like Borders and Fill </a:t>
            </a:r>
          </a:p>
          <a:p>
            <a:r>
              <a:rPr lang="en-US" dirty="0" smtClean="0"/>
              <a:t>Can change the formatting of a text selection, a cell, a worksheet, or an entire workbook</a:t>
            </a:r>
          </a:p>
          <a:p>
            <a:r>
              <a:rPr lang="en-US" dirty="0" smtClean="0"/>
              <a:t>You can modify the Cells, Rows, Columns and the contents within a cell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48AC-C520-4CFD-91E7-462737EAEE1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Changing Column Width </a:t>
            </a:r>
            <a:br>
              <a:rPr lang="en-US" smtClean="0"/>
            </a:br>
            <a:r>
              <a:rPr lang="en-US" smtClean="0"/>
              <a:t>and Row Height</a:t>
            </a:r>
            <a:endParaRPr lang="en-US" dirty="0"/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Column Widths</a:t>
            </a:r>
            <a:r>
              <a:rPr lang="en-US" dirty="0" smtClean="0"/>
              <a:t> and </a:t>
            </a:r>
            <a:r>
              <a:rPr lang="en-US" b="1" dirty="0"/>
              <a:t>R</a:t>
            </a:r>
            <a:r>
              <a:rPr lang="en-US" b="1" dirty="0" smtClean="0"/>
              <a:t>ow Heights </a:t>
            </a:r>
            <a:r>
              <a:rPr lang="en-US" dirty="0" smtClean="0"/>
              <a:t>can be adjusted to fit data, create visual space, etc</a:t>
            </a:r>
          </a:p>
          <a:p>
            <a:pPr lvl="1"/>
            <a:r>
              <a:rPr lang="en-US" dirty="0" smtClean="0"/>
              <a:t>The default column width is 8.38 standard-sized characters</a:t>
            </a:r>
          </a:p>
          <a:p>
            <a:pPr lvl="1"/>
            <a:r>
              <a:rPr lang="en-US" dirty="0" smtClean="0"/>
              <a:t>Row heights are expressed in “Points” {</a:t>
            </a:r>
            <a:r>
              <a:rPr lang="en-US" sz="2400" dirty="0" smtClean="0"/>
              <a:t>72=1 inch}</a:t>
            </a:r>
          </a:p>
          <a:p>
            <a:r>
              <a:rPr lang="en-US" b="1" dirty="0" err="1" smtClean="0"/>
              <a:t>Autofit</a:t>
            </a:r>
            <a:r>
              <a:rPr lang="en-US" dirty="0" smtClean="0"/>
              <a:t> eliminates any empty space by matching</a:t>
            </a:r>
          </a:p>
          <a:p>
            <a:pPr lvl="1"/>
            <a:r>
              <a:rPr lang="en-US" dirty="0" smtClean="0"/>
              <a:t> the </a:t>
            </a:r>
            <a:r>
              <a:rPr lang="en-US" b="1" dirty="0" smtClean="0"/>
              <a:t>column</a:t>
            </a:r>
            <a:r>
              <a:rPr lang="en-US" dirty="0" smtClean="0"/>
              <a:t> to the </a:t>
            </a:r>
            <a:r>
              <a:rPr lang="en-US" b="1" dirty="0" smtClean="0"/>
              <a:t>width</a:t>
            </a:r>
            <a:r>
              <a:rPr lang="en-US" dirty="0" smtClean="0"/>
              <a:t> of the </a:t>
            </a:r>
            <a:r>
              <a:rPr lang="en-US" b="1" dirty="0" smtClean="0"/>
              <a:t>longest</a:t>
            </a:r>
            <a:r>
              <a:rPr lang="en-US" dirty="0" smtClean="0"/>
              <a:t> cell entry</a:t>
            </a:r>
          </a:p>
          <a:p>
            <a:pPr lvl="1"/>
            <a:r>
              <a:rPr lang="en-US" dirty="0" smtClean="0"/>
              <a:t> the </a:t>
            </a:r>
            <a:r>
              <a:rPr lang="en-US" b="1" dirty="0" smtClean="0"/>
              <a:t>row</a:t>
            </a:r>
            <a:r>
              <a:rPr lang="en-US" dirty="0" smtClean="0"/>
              <a:t> to the </a:t>
            </a:r>
            <a:r>
              <a:rPr lang="en-US" b="1" dirty="0" smtClean="0"/>
              <a:t>height</a:t>
            </a:r>
            <a:r>
              <a:rPr lang="en-US" dirty="0" smtClean="0"/>
              <a:t> of the </a:t>
            </a:r>
            <a:r>
              <a:rPr lang="en-US" b="1" dirty="0" smtClean="0"/>
              <a:t>tallest</a:t>
            </a:r>
            <a:r>
              <a:rPr lang="en-US" dirty="0" smtClean="0"/>
              <a:t> cell entry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E04E-44CD-4619-8B3D-1CB3C7298B4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Changing Column Width </a:t>
            </a:r>
            <a:br>
              <a:rPr lang="en-US" sz="2800" dirty="0" smtClean="0"/>
            </a:br>
            <a:r>
              <a:rPr lang="en-US" sz="2800" dirty="0" smtClean="0"/>
              <a:t>and Row Height</a:t>
            </a:r>
            <a:endParaRPr lang="en-US" sz="2800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Position the cursor on the border between column or row headers</a:t>
            </a:r>
          </a:p>
          <a:p>
            <a:r>
              <a:rPr lang="en-US" dirty="0" smtClean="0"/>
              <a:t>When the cursor changes to a </a:t>
            </a:r>
            <a:r>
              <a:rPr lang="en-US" b="1" dirty="0" smtClean="0"/>
              <a:t>resize cursor</a:t>
            </a:r>
            <a:r>
              <a:rPr lang="en-US" dirty="0" smtClean="0"/>
              <a:t>, left click and drag to resize the column or row</a:t>
            </a:r>
          </a:p>
          <a:p>
            <a:pPr>
              <a:buNone/>
            </a:pPr>
            <a:r>
              <a:rPr lang="en-US" sz="3800" dirty="0"/>
              <a:t>or</a:t>
            </a:r>
          </a:p>
          <a:p>
            <a:r>
              <a:rPr lang="en-US" dirty="0" smtClean="0"/>
              <a:t>&lt;Double Left Click&gt; to Auto Size the Cell to fit the contents</a:t>
            </a:r>
          </a:p>
          <a:p>
            <a:pPr>
              <a:buNone/>
            </a:pPr>
            <a:r>
              <a:rPr lang="en-US" sz="3800" dirty="0" smtClean="0"/>
              <a:t>or</a:t>
            </a:r>
          </a:p>
          <a:p>
            <a:r>
              <a:rPr lang="en-US" dirty="0" smtClean="0"/>
              <a:t>Select one or more columns or rows</a:t>
            </a:r>
          </a:p>
          <a:p>
            <a:r>
              <a:rPr lang="en-US" dirty="0" smtClean="0"/>
              <a:t>Go to the </a:t>
            </a:r>
            <a:r>
              <a:rPr lang="en-US" b="1" dirty="0" smtClean="0"/>
              <a:t>[Home]</a:t>
            </a:r>
            <a:r>
              <a:rPr lang="en-US" dirty="0" smtClean="0"/>
              <a:t> T</a:t>
            </a:r>
            <a:r>
              <a:rPr lang="en-US" b="1" dirty="0" smtClean="0"/>
              <a:t>ab</a:t>
            </a:r>
            <a:r>
              <a:rPr lang="en-US" dirty="0" smtClean="0"/>
              <a:t> – </a:t>
            </a:r>
            <a:r>
              <a:rPr lang="en-US" b="1" dirty="0" smtClean="0"/>
              <a:t>Cells</a:t>
            </a:r>
            <a:r>
              <a:rPr lang="en-US" dirty="0" smtClean="0"/>
              <a:t> </a:t>
            </a:r>
            <a:r>
              <a:rPr lang="en-US" b="1" dirty="0" smtClean="0"/>
              <a:t>group</a:t>
            </a:r>
            <a:r>
              <a:rPr lang="en-US" dirty="0" smtClean="0"/>
              <a:t> and click on the </a:t>
            </a:r>
            <a:r>
              <a:rPr lang="en-US" b="1" dirty="0" smtClean="0"/>
              <a:t>Format</a:t>
            </a:r>
            <a:r>
              <a:rPr lang="en-US" dirty="0" smtClean="0"/>
              <a:t> button, and then click </a:t>
            </a:r>
            <a:r>
              <a:rPr lang="en-US" b="1" dirty="0" smtClean="0"/>
              <a:t>Column</a:t>
            </a:r>
            <a:r>
              <a:rPr lang="en-US" dirty="0" smtClean="0"/>
              <a:t> </a:t>
            </a:r>
            <a:r>
              <a:rPr lang="en-US" b="1" dirty="0" smtClean="0"/>
              <a:t>Width</a:t>
            </a:r>
            <a:r>
              <a:rPr lang="en-US" dirty="0" smtClean="0"/>
              <a:t> or </a:t>
            </a:r>
            <a:r>
              <a:rPr lang="en-US" b="1" dirty="0" smtClean="0"/>
              <a:t>Row</a:t>
            </a:r>
            <a:r>
              <a:rPr lang="en-US" dirty="0" smtClean="0"/>
              <a:t> </a:t>
            </a:r>
            <a:r>
              <a:rPr lang="en-US" b="1" dirty="0" smtClean="0"/>
              <a:t>Height</a:t>
            </a:r>
          </a:p>
          <a:p>
            <a:pPr lvl="1"/>
            <a:r>
              <a:rPr lang="en-US" dirty="0" smtClean="0"/>
              <a:t>Type the desired column width or row height  and then click the </a:t>
            </a:r>
            <a:r>
              <a:rPr lang="en-US" b="1" dirty="0" smtClean="0"/>
              <a:t>OK</a:t>
            </a:r>
            <a:r>
              <a:rPr lang="en-US" dirty="0" smtClean="0"/>
              <a:t> button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7FAC-E0DB-4E46-9CCF-0BDB4E0510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Column Width </a:t>
            </a:r>
            <a:br>
              <a:rPr lang="en-US" dirty="0" smtClean="0"/>
            </a:br>
            <a:r>
              <a:rPr lang="en-US" dirty="0" smtClean="0"/>
              <a:t>and Row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3429000"/>
          </a:xfrm>
        </p:spPr>
        <p:txBody>
          <a:bodyPr/>
          <a:lstStyle/>
          <a:p>
            <a:r>
              <a:rPr lang="en-US" dirty="0" err="1" smtClean="0"/>
              <a:t>Autofit</a:t>
            </a:r>
            <a:r>
              <a:rPr lang="en-US" dirty="0" smtClean="0"/>
              <a:t> a column or row automatically resizes the row or column to fit the largest cell value</a:t>
            </a:r>
          </a:p>
          <a:p>
            <a:r>
              <a:rPr lang="en-US" dirty="0" err="1" smtClean="0"/>
              <a:t>Autofit</a:t>
            </a:r>
            <a:r>
              <a:rPr lang="en-US" dirty="0" smtClean="0"/>
              <a:t> by placing the cursor in the same position as manual resizing, then </a:t>
            </a:r>
          </a:p>
          <a:p>
            <a:r>
              <a:rPr lang="en-US" b="1" dirty="0" smtClean="0"/>
              <a:t>&lt;double-left-click&gt;</a:t>
            </a:r>
            <a:r>
              <a:rPr lang="en-US" dirty="0" smtClean="0"/>
              <a:t> (rather than dragging)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Entering </a:t>
            </a:r>
            <a:r>
              <a:rPr lang="en-US" i="1" dirty="0" smtClean="0"/>
              <a:t>Multiple Lines </a:t>
            </a:r>
            <a:r>
              <a:rPr lang="en-US" dirty="0" smtClean="0"/>
              <a:t>of Text </a:t>
            </a:r>
            <a:br>
              <a:rPr lang="en-US" dirty="0" smtClean="0"/>
            </a:br>
            <a:r>
              <a:rPr lang="en-US" i="1" dirty="0" smtClean="0"/>
              <a:t>Within</a:t>
            </a:r>
            <a:r>
              <a:rPr lang="en-US" dirty="0" smtClean="0"/>
              <a:t> a Cell</a:t>
            </a:r>
            <a:endParaRPr lang="en-US" dirty="0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Type the first line of text</a:t>
            </a:r>
          </a:p>
          <a:p>
            <a:r>
              <a:rPr lang="en-US" sz="2400" dirty="0" smtClean="0"/>
              <a:t>For each additional line of text, press the &lt;</a:t>
            </a:r>
            <a:r>
              <a:rPr lang="en-US" sz="2400" b="1" dirty="0" smtClean="0"/>
              <a:t>Alt&gt;&lt;Enter&gt;</a:t>
            </a:r>
            <a:r>
              <a:rPr lang="en-US" sz="2400" dirty="0" smtClean="0"/>
              <a:t> keys and then continue typing </a:t>
            </a:r>
          </a:p>
          <a:p>
            <a:r>
              <a:rPr lang="en-US" sz="2400" dirty="0" smtClean="0"/>
              <a:t>Pressing </a:t>
            </a:r>
            <a:r>
              <a:rPr lang="en-US" sz="2400" b="1" dirty="0" smtClean="0"/>
              <a:t>&lt;enter&gt; </a:t>
            </a:r>
            <a:r>
              <a:rPr lang="en-US" sz="2400" dirty="0" smtClean="0"/>
              <a:t>in Excel terminates data input and moves &lt;Down&gt; a row. (default setting)</a:t>
            </a:r>
          </a:p>
          <a:p>
            <a:r>
              <a:rPr lang="en-US" sz="2400" dirty="0"/>
              <a:t>Pressing </a:t>
            </a:r>
            <a:r>
              <a:rPr lang="en-US" sz="2400" b="1" dirty="0" smtClean="0"/>
              <a:t>&lt;Tab&gt; </a:t>
            </a:r>
            <a:r>
              <a:rPr lang="en-US" sz="2400" dirty="0"/>
              <a:t>in Excel terminates data input and moves </a:t>
            </a:r>
            <a:r>
              <a:rPr lang="en-US" sz="2400" dirty="0" smtClean="0"/>
              <a:t>&lt;Right&gt; </a:t>
            </a:r>
            <a:r>
              <a:rPr lang="en-US" sz="2400" dirty="0"/>
              <a:t>a </a:t>
            </a:r>
            <a:r>
              <a:rPr lang="en-US" sz="2400" dirty="0" smtClean="0"/>
              <a:t>Column. </a:t>
            </a:r>
            <a:r>
              <a:rPr lang="en-US" sz="2400" dirty="0"/>
              <a:t>(default setting)</a:t>
            </a:r>
          </a:p>
          <a:p>
            <a:r>
              <a:rPr lang="en-US" sz="2400" b="1" dirty="0" smtClean="0"/>
              <a:t>&lt;Alt&gt;&lt;Enter&gt;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puts a “hard coded” &lt;return&gt; (Line Feed) </a:t>
            </a:r>
          </a:p>
          <a:p>
            <a:r>
              <a:rPr lang="en-US" sz="2400" dirty="0" smtClean="0"/>
              <a:t>You can also format a cell to have the text “WRAP” in the cell – But WRAP will “break” the line when the cell is full,  </a:t>
            </a:r>
            <a:r>
              <a:rPr lang="en-US" sz="2400" i="1" dirty="0" smtClean="0"/>
              <a:t>not where you want it.</a:t>
            </a:r>
            <a:endParaRPr lang="en-US" sz="2400" i="1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CBD1-F9D1-40EF-947F-5B5AA5B4981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c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276225"/>
            <a:ext cx="2381250" cy="23812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62200" y="4191000"/>
            <a:ext cx="7010400" cy="2209800"/>
          </a:xfrm>
          <a:prstGeom prst="rect">
            <a:avLst/>
          </a:prstGeom>
        </p:spPr>
        <p:txBody>
          <a:bodyPr vert="horz" lIns="45720" rIns="45720" anchor="t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FORMATTING CELLS</a:t>
            </a:r>
            <a:endParaRPr kumimoji="0" lang="en-US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http://www.bridgeschristianchurch.org/images/library/compus.pn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819400"/>
            <a:ext cx="2438399" cy="1854119"/>
          </a:xfrm>
          <a:prstGeom prst="rect">
            <a:avLst/>
          </a:prstGeom>
          <a:noFill/>
        </p:spPr>
      </p:pic>
      <p:pic>
        <p:nvPicPr>
          <p:cNvPr id="167938" name="Picture 2" descr="http://icons.iconarchive.com/icons/tpdkdesign.net/refresh-cl/256/Hardware-My-Phone-Menu-ico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Formatting Workbooks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Easier to read</a:t>
            </a:r>
          </a:p>
          <a:p>
            <a:r>
              <a:rPr lang="en-US" dirty="0" smtClean="0"/>
              <a:t>Draw attention to important data</a:t>
            </a:r>
          </a:p>
          <a:p>
            <a:r>
              <a:rPr lang="en-US" dirty="0" smtClean="0"/>
              <a:t>Professional appearance</a:t>
            </a:r>
          </a:p>
          <a:p>
            <a:r>
              <a:rPr lang="en-US" dirty="0" smtClean="0"/>
              <a:t>Provide continuity between worksheets</a:t>
            </a:r>
          </a:p>
          <a:p>
            <a:r>
              <a:rPr lang="en-US" dirty="0" smtClean="0"/>
              <a:t>Only add enough formatting to achieve these goals </a:t>
            </a:r>
          </a:p>
          <a:p>
            <a:r>
              <a:rPr lang="en-US" dirty="0" smtClean="0"/>
              <a:t>Too much formatting detracts from the workbook</a:t>
            </a:r>
          </a:p>
          <a:p>
            <a:r>
              <a:rPr lang="en-US" dirty="0" smtClean="0"/>
              <a:t>If it is going to be printed, Be mindful that some colors won’t look good! 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348AC-C520-4CFD-91E7-462737EAEE1A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Formatting Text</a:t>
            </a:r>
            <a:endParaRPr lang="en-US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495300" y="1295400"/>
            <a:ext cx="8153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appearance of text is determined by its typeface, which is the specific design used for the characters:</a:t>
            </a:r>
          </a:p>
          <a:p>
            <a:pPr lvl="1"/>
            <a:r>
              <a:rPr lang="en-US" sz="4200" dirty="0" smtClean="0"/>
              <a:t>Font: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en-US" sz="4200" dirty="0" smtClean="0"/>
              <a:t>, 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Ariel</a:t>
            </a:r>
            <a:r>
              <a:rPr lang="en-US" sz="4200" dirty="0" smtClean="0"/>
              <a:t>, </a:t>
            </a:r>
          </a:p>
          <a:p>
            <a:pPr lvl="1"/>
            <a:r>
              <a:rPr lang="en-US" sz="4200" dirty="0" smtClean="0"/>
              <a:t>Font Effects: </a:t>
            </a:r>
            <a:r>
              <a:rPr lang="en-US" sz="4200" b="1" dirty="0"/>
              <a:t>b</a:t>
            </a:r>
            <a:r>
              <a:rPr lang="en-US" sz="4200" b="1" dirty="0" smtClean="0"/>
              <a:t>old,</a:t>
            </a:r>
            <a:r>
              <a:rPr lang="en-US" sz="4200" dirty="0" smtClean="0"/>
              <a:t> </a:t>
            </a:r>
            <a:r>
              <a:rPr lang="en-US" sz="4200" u="sng" dirty="0" smtClean="0"/>
              <a:t>underline</a:t>
            </a:r>
            <a:r>
              <a:rPr lang="en-US" sz="4200" dirty="0" smtClean="0"/>
              <a:t>, </a:t>
            </a:r>
            <a:r>
              <a:rPr lang="en-US" sz="4200" i="1" dirty="0"/>
              <a:t>i</a:t>
            </a:r>
            <a:r>
              <a:rPr lang="en-US" sz="4200" i="1" dirty="0" smtClean="0"/>
              <a:t>talics</a:t>
            </a:r>
          </a:p>
          <a:p>
            <a:pPr lvl="1"/>
            <a:r>
              <a:rPr lang="en-US" sz="4200" dirty="0" smtClean="0"/>
              <a:t>Font Color: </a:t>
            </a:r>
            <a:r>
              <a:rPr lang="en-US" sz="4200" dirty="0" smtClean="0">
                <a:solidFill>
                  <a:srgbClr val="C00000"/>
                </a:solidFill>
              </a:rPr>
              <a:t>Red, </a:t>
            </a:r>
            <a:r>
              <a:rPr lang="en-US" sz="4200" dirty="0" smtClean="0">
                <a:solidFill>
                  <a:srgbClr val="0070C0"/>
                </a:solidFill>
              </a:rPr>
              <a:t>BLUE, </a:t>
            </a:r>
            <a:r>
              <a:rPr lang="en-US" sz="4200" dirty="0" smtClean="0">
                <a:solidFill>
                  <a:srgbClr val="C00000"/>
                </a:solidFill>
              </a:rPr>
              <a:t>GREEN</a:t>
            </a:r>
          </a:p>
          <a:p>
            <a:pPr lvl="1"/>
            <a:r>
              <a:rPr lang="en-US" sz="4200" dirty="0" smtClean="0"/>
              <a:t>Font Size: Measured in Points</a:t>
            </a:r>
          </a:p>
          <a:p>
            <a:pPr marL="1371600" lvl="3" indent="0">
              <a:buNone/>
            </a:pPr>
            <a:r>
              <a:rPr lang="en-US" sz="7200" dirty="0" smtClean="0"/>
              <a:t>72 Points = 1 inch</a:t>
            </a:r>
          </a:p>
          <a:p>
            <a:pPr lvl="3"/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6BC7-C810-486C-9F15-6C2AF2D855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 STYLES</a:t>
            </a:r>
            <a:br>
              <a:rPr lang="en-US" dirty="0" smtClean="0"/>
            </a:br>
            <a:r>
              <a:rPr lang="en-US" dirty="0" smtClean="0"/>
              <a:t>(Pre-Defined or Customizable)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5" t="14898" b="31849"/>
          <a:stretch/>
        </p:blipFill>
        <p:spPr bwMode="auto">
          <a:xfrm>
            <a:off x="1331934" y="1371600"/>
            <a:ext cx="751284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86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with Color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Color is usually applied in one of two ways:</a:t>
            </a:r>
          </a:p>
          <a:p>
            <a:pPr lvl="1"/>
            <a:r>
              <a:rPr lang="en-US" dirty="0" smtClean="0"/>
              <a:t>Font Color</a:t>
            </a:r>
          </a:p>
          <a:p>
            <a:pPr lvl="1"/>
            <a:r>
              <a:rPr lang="en-US" dirty="0" smtClean="0"/>
              <a:t>Fill Color</a:t>
            </a:r>
          </a:p>
          <a:p>
            <a:r>
              <a:rPr lang="en-US" b="1" dirty="0" smtClean="0"/>
              <a:t>Theme </a:t>
            </a:r>
            <a:r>
              <a:rPr lang="en-US" b="1" dirty="0"/>
              <a:t>colors </a:t>
            </a:r>
            <a:r>
              <a:rPr lang="en-US" dirty="0"/>
              <a:t>are the 12 colors that belong to the workbook’s theme</a:t>
            </a:r>
          </a:p>
          <a:p>
            <a:r>
              <a:rPr lang="en-US" b="1" dirty="0"/>
              <a:t>Standard </a:t>
            </a:r>
            <a:r>
              <a:rPr lang="en-US" b="1" dirty="0" smtClean="0"/>
              <a:t>colors </a:t>
            </a:r>
            <a:r>
              <a:rPr lang="en-US" dirty="0" smtClean="0"/>
              <a:t>are also available</a:t>
            </a:r>
          </a:p>
          <a:p>
            <a:r>
              <a:rPr lang="en-US" dirty="0" smtClean="0"/>
              <a:t>Can create custom colors</a:t>
            </a:r>
            <a:endParaRPr lang="en-US" dirty="0"/>
          </a:p>
          <a:p>
            <a:r>
              <a:rPr lang="en-US" dirty="0"/>
              <a:t>Apply a color by selecting a cell or range of cells, clicking the Font Color or Fill Color button arrow, and then selecting </a:t>
            </a:r>
            <a:r>
              <a:rPr lang="en-US" dirty="0" smtClean="0"/>
              <a:t>a desired color</a:t>
            </a:r>
          </a:p>
          <a:p>
            <a:pPr algn="ctr"/>
            <a:r>
              <a:rPr lang="en-US" dirty="0" smtClean="0"/>
              <a:t>Some color combinations look good on the screen but are bad when the spreadsheet is printed! </a:t>
            </a:r>
          </a:p>
          <a:p>
            <a:pPr marL="0" indent="0" algn="ctr">
              <a:buNone/>
            </a:pPr>
            <a:r>
              <a:rPr lang="en-US" dirty="0" smtClean="0"/>
              <a:t>(and it uses more ink!)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8224-DEBD-4748-A28A-61175456A08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Formatting Text Selections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Mini </a:t>
            </a:r>
            <a:r>
              <a:rPr lang="en-US" b="1" dirty="0" smtClean="0"/>
              <a:t>Toolbar </a:t>
            </a:r>
            <a:r>
              <a:rPr lang="en-US" dirty="0"/>
              <a:t>appears when you select text and contains buttons for commonly used </a:t>
            </a:r>
            <a:r>
              <a:rPr lang="en-US" dirty="0" smtClean="0"/>
              <a:t>formats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7084-5E91-4B24-9D0F-D736F9ED1C78}" type="slidenum">
              <a:rPr lang="en-US"/>
              <a:pPr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2971800"/>
            <a:ext cx="1371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Mini Toolbar option may be turned off with the [FILE] {Options}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32" b="38852"/>
          <a:stretch/>
        </p:blipFill>
        <p:spPr bwMode="auto">
          <a:xfrm>
            <a:off x="2097902" y="2362200"/>
            <a:ext cx="5871059" cy="429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524000" y="3810000"/>
            <a:ext cx="2362201" cy="889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Formatting Data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304800" y="1166018"/>
            <a:ext cx="4495800" cy="523478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By default, </a:t>
            </a:r>
            <a:r>
              <a:rPr lang="en-US" sz="2400" dirty="0" smtClean="0"/>
              <a:t>numeric values </a:t>
            </a:r>
            <a:r>
              <a:rPr lang="en-US" sz="2400" dirty="0"/>
              <a:t>appear in the </a:t>
            </a:r>
            <a:r>
              <a:rPr lang="en-US" sz="2400" b="1" dirty="0"/>
              <a:t>General </a:t>
            </a:r>
            <a:r>
              <a:rPr lang="en-US" sz="2400" b="1" dirty="0" smtClean="0"/>
              <a:t>Number Format</a:t>
            </a:r>
            <a:r>
              <a:rPr lang="en-US" sz="2400" dirty="0"/>
              <a:t>, which, for the most part, displays numbers exactly as you enter </a:t>
            </a:r>
            <a:r>
              <a:rPr lang="en-US" sz="2400" dirty="0" smtClean="0"/>
              <a:t>them.</a:t>
            </a:r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 smtClean="0"/>
              <a:t>{</a:t>
            </a:r>
            <a:r>
              <a:rPr lang="en-US" sz="2400" b="1" dirty="0" smtClean="0"/>
              <a:t>Number group} </a:t>
            </a:r>
            <a:r>
              <a:rPr lang="en-US" sz="2400" dirty="0"/>
              <a:t>on the </a:t>
            </a:r>
            <a:r>
              <a:rPr lang="en-US" sz="2400" b="1" dirty="0" smtClean="0"/>
              <a:t>[Home] </a:t>
            </a:r>
            <a:r>
              <a:rPr lang="en-US" sz="2400" b="1" dirty="0"/>
              <a:t>tab </a:t>
            </a:r>
            <a:r>
              <a:rPr lang="en-US" sz="2400" dirty="0"/>
              <a:t>has buttons for </a:t>
            </a:r>
            <a:r>
              <a:rPr lang="en-US" sz="2400" dirty="0" smtClean="0"/>
              <a:t>applying common numeric formats.</a:t>
            </a:r>
            <a:endParaRPr lang="en-US" sz="2400" dirty="0"/>
          </a:p>
          <a:p>
            <a:pPr lvl="1"/>
            <a:r>
              <a:rPr lang="en-US" sz="2000" b="1" dirty="0" smtClean="0"/>
              <a:t>Dollar Style </a:t>
            </a:r>
            <a:r>
              <a:rPr lang="en-US" sz="2000" dirty="0" smtClean="0"/>
              <a:t>Button</a:t>
            </a:r>
          </a:p>
          <a:p>
            <a:pPr lvl="2"/>
            <a:r>
              <a:rPr lang="en-US" sz="1600" dirty="0" smtClean="0"/>
              <a:t>Notice the </a:t>
            </a:r>
            <a:r>
              <a:rPr lang="en-US" sz="1600" i="1" dirty="0" smtClean="0"/>
              <a:t>sub-menu options dialog</a:t>
            </a:r>
          </a:p>
          <a:p>
            <a:pPr lvl="1"/>
            <a:r>
              <a:rPr lang="en-US" sz="2000" b="1" dirty="0" smtClean="0"/>
              <a:t>Percent Style </a:t>
            </a:r>
            <a:r>
              <a:rPr lang="en-US" sz="2000" dirty="0" smtClean="0"/>
              <a:t>button</a:t>
            </a:r>
          </a:p>
          <a:p>
            <a:pPr lvl="1"/>
            <a:r>
              <a:rPr lang="en-US" sz="2000" b="1" dirty="0" smtClean="0"/>
              <a:t>Comma Style </a:t>
            </a:r>
            <a:r>
              <a:rPr lang="en-US" sz="2000" dirty="0"/>
              <a:t>button</a:t>
            </a:r>
          </a:p>
          <a:p>
            <a:pPr lvl="1"/>
            <a:r>
              <a:rPr lang="en-US" sz="2000" b="1" dirty="0"/>
              <a:t>Decrease Decimal </a:t>
            </a:r>
            <a:r>
              <a:rPr lang="en-US" sz="2000" dirty="0"/>
              <a:t>button</a:t>
            </a:r>
          </a:p>
          <a:p>
            <a:pPr lvl="1"/>
            <a:r>
              <a:rPr lang="en-US" sz="2000" b="1" dirty="0" smtClean="0"/>
              <a:t>Increase </a:t>
            </a:r>
            <a:r>
              <a:rPr lang="en-US" sz="2000" b="1" dirty="0"/>
              <a:t>Decimal </a:t>
            </a:r>
            <a:r>
              <a:rPr lang="en-US" sz="2000" dirty="0"/>
              <a:t>button</a:t>
            </a:r>
          </a:p>
          <a:p>
            <a:pPr lvl="1"/>
            <a:r>
              <a:rPr lang="en-US" sz="2000" b="1" dirty="0" smtClean="0"/>
              <a:t>Number </a:t>
            </a:r>
            <a:r>
              <a:rPr lang="en-US" sz="2000" b="1" dirty="0"/>
              <a:t>Format </a:t>
            </a:r>
            <a:r>
              <a:rPr lang="en-US" sz="2000" dirty="0"/>
              <a:t>button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E646DF3C-C7ED-425D-AFC6-FB925D5FC631}" type="slidenum">
              <a:rPr lang="en-US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691"/>
          <a:stretch/>
        </p:blipFill>
        <p:spPr bwMode="auto">
          <a:xfrm>
            <a:off x="5029200" y="2362200"/>
            <a:ext cx="3657600" cy="23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4419600" y="37338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Formatting Data</a:t>
            </a:r>
          </a:p>
        </p:txBody>
      </p:sp>
      <p:pic>
        <p:nvPicPr>
          <p:cNvPr id="12291" name="Picture 6" descr="FigEX2-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077" t="6204" r="1851"/>
          <a:stretch>
            <a:fillRect/>
          </a:stretch>
        </p:blipFill>
        <p:spPr>
          <a:xfrm>
            <a:off x="838200" y="1295400"/>
            <a:ext cx="8142082" cy="4114800"/>
          </a:xfr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34A0-3A5F-4653-A2BC-F5533397257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2980</TotalTime>
  <Words>1184</Words>
  <Application>Microsoft Office PowerPoint</Application>
  <PresentationFormat>On-screen Show (4:3)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Workbook Formatting</vt:lpstr>
      <vt:lpstr>Formatting Workbooks</vt:lpstr>
      <vt:lpstr>Formatting Workbooks</vt:lpstr>
      <vt:lpstr>Formatting Text</vt:lpstr>
      <vt:lpstr>CELL STYLES (Pre-Defined or Customizable)</vt:lpstr>
      <vt:lpstr>Working with Color</vt:lpstr>
      <vt:lpstr>Formatting Text Selections</vt:lpstr>
      <vt:lpstr>Formatting Data</vt:lpstr>
      <vt:lpstr>Formatting Data</vt:lpstr>
      <vt:lpstr>Formatting Dates and Times</vt:lpstr>
      <vt:lpstr>Aligning Cell Content</vt:lpstr>
      <vt:lpstr>Indenting Cell Content</vt:lpstr>
      <vt:lpstr>Merging Cells</vt:lpstr>
      <vt:lpstr>Merging Cells</vt:lpstr>
      <vt:lpstr>Rotating Cell Content</vt:lpstr>
      <vt:lpstr>Rotating Cell Content</vt:lpstr>
      <vt:lpstr>Adding Cell Borders</vt:lpstr>
      <vt:lpstr>Format Cells   Dialog Box</vt:lpstr>
      <vt:lpstr>Format Cells Dialog Box</vt:lpstr>
      <vt:lpstr>Changing Column Width  and Row Height</vt:lpstr>
      <vt:lpstr>Changing Column Width  and Row Height</vt:lpstr>
      <vt:lpstr>Changing Column Width  and Row Height</vt:lpstr>
      <vt:lpstr>Entering Multiple Lines of Text  Within a Cell</vt:lpstr>
      <vt:lpstr>PowerPoint Presentation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Nolan R. Tomboulian</cp:lastModifiedBy>
  <cp:revision>280</cp:revision>
  <dcterms:created xsi:type="dcterms:W3CDTF">2001-08-29T21:35:42Z</dcterms:created>
  <dcterms:modified xsi:type="dcterms:W3CDTF">2014-06-15T13:27:36Z</dcterms:modified>
</cp:coreProperties>
</file>